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Raleway"/>
      <p:regular r:id="rId26"/>
      <p:bold r:id="rId27"/>
      <p:italic r:id="rId28"/>
      <p:boldItalic r:id="rId29"/>
    </p:embeddedFont>
    <p:embeddedFont>
      <p:font typeface="Lato"/>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8C1E621-9031-4F30-ABFC-AAC5F3DE5D15}">
  <a:tblStyle styleId="{B8C1E621-9031-4F30-ABFC-AAC5F3DE5D1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Raleway-regular.fntdata"/><Relationship Id="rId13" Type="http://schemas.openxmlformats.org/officeDocument/2006/relationships/slide" Target="slides/slide7.xml"/><Relationship Id="rId18" Type="http://schemas.openxmlformats.org/officeDocument/2006/relationships/slide" Target="slides/slide12.xml"/><Relationship Id="rId21" Type="http://schemas.openxmlformats.org/officeDocument/2006/relationships/slide" Target="slides/slide15.xml"/><Relationship Id="rId3" Type="http://schemas.openxmlformats.org/officeDocument/2006/relationships/presProps" Target="presProps.xml"/><Relationship Id="rId34" Type="http://schemas.openxmlformats.org/officeDocument/2006/relationships/customXml" Target="../customXml/item1.xml"/><Relationship Id="rId25" Type="http://schemas.openxmlformats.org/officeDocument/2006/relationships/slide" Target="slides/slide19.xml"/><Relationship Id="rId7" Type="http://schemas.openxmlformats.org/officeDocument/2006/relationships/slide" Target="slides/slide1.xml"/><Relationship Id="rId33" Type="http://schemas.openxmlformats.org/officeDocument/2006/relationships/font" Target="fonts/Lato-boldItalic.fntdata"/><Relationship Id="rId12" Type="http://schemas.openxmlformats.org/officeDocument/2006/relationships/slide" Target="slides/slide6.xml"/><Relationship Id="rId17" Type="http://schemas.openxmlformats.org/officeDocument/2006/relationships/slide" Target="slides/slide11.xml"/><Relationship Id="rId20" Type="http://schemas.openxmlformats.org/officeDocument/2006/relationships/slide" Target="slides/slide14.xml"/><Relationship Id="rId2" Type="http://schemas.openxmlformats.org/officeDocument/2006/relationships/viewProps" Target="viewProps.xml"/><Relationship Id="rId29" Type="http://schemas.openxmlformats.org/officeDocument/2006/relationships/font" Target="fonts/Raleway-boldItalic.fntdata"/><Relationship Id="rId16" Type="http://schemas.openxmlformats.org/officeDocument/2006/relationships/slide" Target="slides/slide10.xml"/><Relationship Id="rId24" Type="http://schemas.openxmlformats.org/officeDocument/2006/relationships/slide" Target="slides/slide18.xml"/><Relationship Id="rId1" Type="http://schemas.openxmlformats.org/officeDocument/2006/relationships/theme" Target="theme/theme2.xml"/><Relationship Id="rId6"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font" Target="fonts/Lato-italic.fntdata"/><Relationship Id="rId23" Type="http://schemas.openxmlformats.org/officeDocument/2006/relationships/slide" Target="slides/slide17.xml"/><Relationship Id="rId28" Type="http://schemas.openxmlformats.org/officeDocument/2006/relationships/font" Target="fonts/Raleway-italic.fntdata"/><Relationship Id="rId5" Type="http://schemas.openxmlformats.org/officeDocument/2006/relationships/slideMaster" Target="slideMasters/slideMaster1.xml"/><Relationship Id="rId15" Type="http://schemas.openxmlformats.org/officeDocument/2006/relationships/slide" Target="slides/slide9.xml"/><Relationship Id="rId36" Type="http://schemas.openxmlformats.org/officeDocument/2006/relationships/customXml" Target="../customXml/item3.xml"/><Relationship Id="rId31" Type="http://schemas.openxmlformats.org/officeDocument/2006/relationships/font" Target="fonts/Lato-bold.fntdata"/><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slide" Target="slides/slide16.xml"/><Relationship Id="rId4" Type="http://schemas.openxmlformats.org/officeDocument/2006/relationships/tableStyles" Target="tableStyles.xml"/><Relationship Id="rId9" Type="http://schemas.openxmlformats.org/officeDocument/2006/relationships/slide" Target="slides/slide3.xml"/><Relationship Id="rId27" Type="http://schemas.openxmlformats.org/officeDocument/2006/relationships/font" Target="fonts/Raleway-bold.fntdata"/><Relationship Id="rId30" Type="http://schemas.openxmlformats.org/officeDocument/2006/relationships/font" Target="fonts/Lato-regular.fntdata"/><Relationship Id="rId14" Type="http://schemas.openxmlformats.org/officeDocument/2006/relationships/slide" Target="slides/slide8.xml"/><Relationship Id="rId35" Type="http://schemas.openxmlformats.org/officeDocument/2006/relationships/customXml" Target="../customXml/item2.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7f6cdcd74f_0_16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7f6cdcd74f_0_1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7f6cdcd74f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7f6cdcd74f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7f6cdcd74f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7f6cdcd74f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7f6cdcd74f_0_1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7f6cdcd74f_0_1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7f6cdcd74f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7f6cdcd74f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7f6cdcd74f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7f6cdcd74f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7f6cdcd74f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7f6cdcd74f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7f6cdcd74f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7f6cdcd74f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7f6cdcd74f_0_16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7f6cdcd74f_0_16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7f6cdcd74f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7f6cdcd74f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7f6cdcd74f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7f6cdcd74f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7f6cdcd74f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7f6cdcd74f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7f6cdcd74f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7f6cdcd74f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7f6cdcd74f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7f6cdcd74f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7f6cdcd74f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7f6cdcd74f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7f6cdcd74f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7f6cdcd74f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7f6cdcd74f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7f6cdcd74f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7f6cdcd74f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7f6cdcd74f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5.png"/><Relationship Id="rId13" Type="http://schemas.openxmlformats.org/officeDocument/2006/relationships/image" Target="../media/image6.png"/><Relationship Id="rId12"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7.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D9EEB"/>
        </a:solidFill>
      </p:bgPr>
    </p:bg>
    <p:spTree>
      <p:nvGrpSpPr>
        <p:cNvPr id="71" name="Shape 71"/>
        <p:cNvGrpSpPr/>
        <p:nvPr/>
      </p:nvGrpSpPr>
      <p:grpSpPr>
        <a:xfrm>
          <a:off x="0" y="0"/>
          <a:ext cx="0" cy="0"/>
          <a:chOff x="0" y="0"/>
          <a:chExt cx="0" cy="0"/>
        </a:xfrm>
      </p:grpSpPr>
      <p:sp>
        <p:nvSpPr>
          <p:cNvPr id="72" name="Google Shape;72;p13"/>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Sarah Bradley</a:t>
            </a:r>
            <a:endParaRPr/>
          </a:p>
        </p:txBody>
      </p:sp>
      <p:sp>
        <p:nvSpPr>
          <p:cNvPr id="73" name="Google Shape;73;p13"/>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How G</a:t>
            </a:r>
            <a:r>
              <a:rPr lang="en" sz="3600"/>
              <a:t>oogle Classroom and Google Meet</a:t>
            </a:r>
            <a:r>
              <a:rPr lang="en" sz="3600"/>
              <a:t> can help support the delivery of online learning</a:t>
            </a:r>
            <a:endParaRPr sz="3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2"/>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G-Suite apps do you use?</a:t>
            </a:r>
            <a:endParaRPr/>
          </a:p>
        </p:txBody>
      </p:sp>
      <p:pic>
        <p:nvPicPr>
          <p:cNvPr id="152" name="Google Shape;152;p22"/>
          <p:cNvPicPr preferRelativeResize="0"/>
          <p:nvPr/>
        </p:nvPicPr>
        <p:blipFill>
          <a:blip r:embed="rId3">
            <a:alphaModFix/>
          </a:blip>
          <a:stretch>
            <a:fillRect/>
          </a:stretch>
        </p:blipFill>
        <p:spPr>
          <a:xfrm>
            <a:off x="152400" y="2028800"/>
            <a:ext cx="8839199" cy="672718"/>
          </a:xfrm>
          <a:prstGeom prst="rect">
            <a:avLst/>
          </a:prstGeom>
          <a:noFill/>
          <a:ln>
            <a:noFill/>
          </a:ln>
        </p:spPr>
      </p:pic>
      <p:cxnSp>
        <p:nvCxnSpPr>
          <p:cNvPr id="153" name="Google Shape;153;p22"/>
          <p:cNvCxnSpPr/>
          <p:nvPr/>
        </p:nvCxnSpPr>
        <p:spPr>
          <a:xfrm flipH="1" rot="10800000">
            <a:off x="1146150" y="1775875"/>
            <a:ext cx="6487800" cy="14100"/>
          </a:xfrm>
          <a:prstGeom prst="straightConnector1">
            <a:avLst/>
          </a:prstGeom>
          <a:noFill/>
          <a:ln cap="flat" cmpd="sng" w="38100">
            <a:solidFill>
              <a:schemeClr val="dk1"/>
            </a:solidFill>
            <a:prstDash val="solid"/>
            <a:round/>
            <a:headEnd len="med" w="med" type="none"/>
            <a:tailEnd len="med" w="med" type="none"/>
          </a:ln>
        </p:spPr>
      </p:cxnSp>
      <p:cxnSp>
        <p:nvCxnSpPr>
          <p:cNvPr id="154" name="Google Shape;154;p22"/>
          <p:cNvCxnSpPr/>
          <p:nvPr/>
        </p:nvCxnSpPr>
        <p:spPr>
          <a:xfrm flipH="1" rot="10800000">
            <a:off x="1220725" y="2989500"/>
            <a:ext cx="6487800" cy="14100"/>
          </a:xfrm>
          <a:prstGeom prst="straightConnector1">
            <a:avLst/>
          </a:prstGeom>
          <a:noFill/>
          <a:ln cap="flat" cmpd="sng" w="38100">
            <a:solidFill>
              <a:schemeClr val="dk1"/>
            </a:solidFill>
            <a:prstDash val="solid"/>
            <a:round/>
            <a:headEnd len="med" w="med" type="none"/>
            <a:tailEnd len="med" w="med"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3"/>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Focus for today - Classroom &amp; Meet</a:t>
            </a:r>
            <a:endParaRPr/>
          </a:p>
        </p:txBody>
      </p:sp>
      <p:sp>
        <p:nvSpPr>
          <p:cNvPr id="160" name="Google Shape;160;p23"/>
          <p:cNvSpPr txBox="1"/>
          <p:nvPr>
            <p:ph idx="1" type="body"/>
          </p:nvPr>
        </p:nvSpPr>
        <p:spPr>
          <a:xfrm>
            <a:off x="2410100" y="1853650"/>
            <a:ext cx="6321600" cy="2744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Quick demo of setting up a classroom, adding materials &amp; assignments, how it links to Drive and scheduling a Meet</a:t>
            </a:r>
            <a:endParaRPr i="1"/>
          </a:p>
          <a:p>
            <a:pPr indent="0" lvl="0" marL="0" rtl="0" algn="l">
              <a:spcBef>
                <a:spcPts val="1600"/>
              </a:spcBef>
              <a:spcAft>
                <a:spcPts val="0"/>
              </a:spcAft>
              <a:buNone/>
            </a:pPr>
            <a:r>
              <a:t/>
            </a:r>
            <a:endParaRPr i="1"/>
          </a:p>
          <a:p>
            <a:pPr indent="0" lvl="0" marL="0" rtl="0" algn="l">
              <a:spcBef>
                <a:spcPts val="1600"/>
              </a:spcBef>
              <a:spcAft>
                <a:spcPts val="1600"/>
              </a:spcAft>
              <a:buNone/>
            </a:pPr>
            <a:r>
              <a:rPr i="1" lang="en"/>
              <a:t>Top tip - if you set up a team classroom this is a good way to schedule a Meet in the calendar for testing (when you’re on Bucks laptops, you can use Teams for internal meetings)</a:t>
            </a:r>
            <a:endParaRPr i="1"/>
          </a:p>
        </p:txBody>
      </p:sp>
      <p:sp>
        <p:nvSpPr>
          <p:cNvPr id="161" name="Google Shape;161;p23"/>
          <p:cNvSpPr/>
          <p:nvPr/>
        </p:nvSpPr>
        <p:spPr>
          <a:xfrm>
            <a:off x="233475" y="749950"/>
            <a:ext cx="1825500" cy="1896000"/>
          </a:xfrm>
          <a:prstGeom prst="wedgeRoundRectCallout">
            <a:avLst>
              <a:gd fmla="val 76734" name="adj1"/>
              <a:gd fmla="val -371" name="adj2"/>
              <a:gd fmla="val 0" name="adj3"/>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latin typeface="Raleway"/>
                <a:ea typeface="Raleway"/>
                <a:cs typeface="Raleway"/>
                <a:sym typeface="Raleway"/>
              </a:rPr>
              <a:t>To do this, I’m going to click Present Now (bottom right) - you’ll notice my screen share increases the attendees by 1</a:t>
            </a:r>
            <a:endParaRPr i="1">
              <a:latin typeface="Raleway"/>
              <a:ea typeface="Raleway"/>
              <a:cs typeface="Raleway"/>
              <a:sym typeface="Raleway"/>
            </a:endParaRPr>
          </a:p>
        </p:txBody>
      </p:sp>
      <p:sp>
        <p:nvSpPr>
          <p:cNvPr id="162" name="Google Shape;162;p23"/>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2. Discuss the tools available, what they can offer and how we access them</a:t>
            </a:r>
            <a:endParaRPr>
              <a:solidFill>
                <a:srgbClr val="999999"/>
              </a:solidFill>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Practicalities - work practices</a:t>
            </a:r>
            <a:endParaRPr/>
          </a:p>
        </p:txBody>
      </p:sp>
      <p:sp>
        <p:nvSpPr>
          <p:cNvPr id="168" name="Google Shape;168;p24"/>
          <p:cNvSpPr/>
          <p:nvPr/>
        </p:nvSpPr>
        <p:spPr>
          <a:xfrm>
            <a:off x="290075" y="919750"/>
            <a:ext cx="1719300" cy="955200"/>
          </a:xfrm>
          <a:prstGeom prst="wedgeRoundRectCallout">
            <a:avLst>
              <a:gd fmla="val 84151" name="adj1"/>
              <a:gd fmla="val -4402" name="adj2"/>
              <a:gd fmla="val 0" name="adj3"/>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latin typeface="Raleway"/>
                <a:ea typeface="Raleway"/>
                <a:cs typeface="Raleway"/>
                <a:sym typeface="Raleway"/>
              </a:rPr>
              <a:t>Set up sustainable work practices</a:t>
            </a:r>
            <a:endParaRPr i="1">
              <a:latin typeface="Raleway"/>
              <a:ea typeface="Raleway"/>
              <a:cs typeface="Raleway"/>
              <a:sym typeface="Raleway"/>
            </a:endParaRPr>
          </a:p>
        </p:txBody>
      </p:sp>
      <p:sp>
        <p:nvSpPr>
          <p:cNvPr id="169" name="Google Shape;169;p24"/>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3. </a:t>
            </a:r>
            <a:r>
              <a:rPr lang="en">
                <a:solidFill>
                  <a:srgbClr val="999999"/>
                </a:solidFill>
                <a:latin typeface="Lato"/>
                <a:ea typeface="Lato"/>
                <a:cs typeface="Lato"/>
                <a:sym typeface="Lato"/>
              </a:rPr>
              <a:t>Consider specific issues around the practicalities of remote teaching</a:t>
            </a:r>
            <a:endParaRPr>
              <a:solidFill>
                <a:srgbClr val="999999"/>
              </a:solidFill>
              <a:latin typeface="Lato"/>
              <a:ea typeface="Lato"/>
              <a:cs typeface="Lato"/>
              <a:sym typeface="Lato"/>
            </a:endParaRPr>
          </a:p>
        </p:txBody>
      </p:sp>
      <p:sp>
        <p:nvSpPr>
          <p:cNvPr id="170" name="Google Shape;170;p24"/>
          <p:cNvSpPr txBox="1"/>
          <p:nvPr>
            <p:ph idx="1" type="body"/>
          </p:nvPr>
        </p:nvSpPr>
        <p:spPr>
          <a:xfrm>
            <a:off x="2400250" y="1382550"/>
            <a:ext cx="6321600" cy="29937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Start simple - for example :</a:t>
            </a:r>
            <a:endParaRPr sz="1500"/>
          </a:p>
          <a:p>
            <a:pPr indent="-317500" lvl="1" marL="914400" rtl="0" algn="l">
              <a:spcBef>
                <a:spcPts val="0"/>
              </a:spcBef>
              <a:spcAft>
                <a:spcPts val="0"/>
              </a:spcAft>
              <a:buSzPts val="1400"/>
              <a:buChar char="○"/>
            </a:pPr>
            <a:r>
              <a:rPr i="1" lang="en"/>
              <a:t>Start with a quick video lesson to check everyone can log in and then set a task which learners can report back on verbally</a:t>
            </a:r>
            <a:endParaRPr i="1"/>
          </a:p>
          <a:p>
            <a:pPr indent="-317500" lvl="1" marL="914400" rtl="0" algn="l">
              <a:spcBef>
                <a:spcPts val="0"/>
              </a:spcBef>
              <a:spcAft>
                <a:spcPts val="0"/>
              </a:spcAft>
              <a:buSzPts val="1400"/>
              <a:buChar char="○"/>
            </a:pPr>
            <a:r>
              <a:rPr i="1" lang="en"/>
              <a:t>Encourage learners to communicate, using the stream to send messages in Classroom, or the chat function in Meet</a:t>
            </a:r>
            <a:endParaRPr i="1"/>
          </a:p>
          <a:p>
            <a:pPr indent="-317500" lvl="1" marL="914400" rtl="0" algn="l">
              <a:spcBef>
                <a:spcPts val="0"/>
              </a:spcBef>
              <a:spcAft>
                <a:spcPts val="0"/>
              </a:spcAft>
              <a:buSzPts val="1400"/>
              <a:buChar char="○"/>
            </a:pPr>
            <a:r>
              <a:rPr i="1" lang="en"/>
              <a:t>Build up - begin to introduce options to submit images/ take quizzes / share documents / work collaboratively once you &amp; your learners are comfortable</a:t>
            </a:r>
            <a:endParaRPr i="1"/>
          </a:p>
          <a:p>
            <a:pPr indent="-323850" lvl="0" marL="457200" rtl="0" algn="l">
              <a:spcBef>
                <a:spcPts val="0"/>
              </a:spcBef>
              <a:spcAft>
                <a:spcPts val="0"/>
              </a:spcAft>
              <a:buSzPts val="1500"/>
              <a:buChar char="●"/>
            </a:pPr>
            <a:r>
              <a:rPr lang="en" sz="1500"/>
              <a:t>Set fixed times for when you will respond to messages</a:t>
            </a:r>
            <a:endParaRPr sz="1500"/>
          </a:p>
          <a:p>
            <a:pPr indent="-323850" lvl="0" marL="457200" rtl="0" algn="l">
              <a:spcBef>
                <a:spcPts val="0"/>
              </a:spcBef>
              <a:spcAft>
                <a:spcPts val="0"/>
              </a:spcAft>
              <a:buSzPts val="1500"/>
              <a:buChar char="●"/>
            </a:pPr>
            <a:r>
              <a:rPr lang="en" sz="1500"/>
              <a:t>Build in breaks - online learning on video calls is intense</a:t>
            </a:r>
            <a:endParaRPr sz="1500"/>
          </a:p>
          <a:p>
            <a:pPr indent="-323850" lvl="0" marL="457200" rtl="0" algn="l">
              <a:spcBef>
                <a:spcPts val="0"/>
              </a:spcBef>
              <a:spcAft>
                <a:spcPts val="0"/>
              </a:spcAft>
              <a:buSzPts val="1500"/>
              <a:buChar char="●"/>
            </a:pPr>
            <a:r>
              <a:rPr lang="en" sz="1500"/>
              <a:t>Suggest learners find a quiet area and make a sign for the door</a:t>
            </a:r>
            <a:endParaRPr sz="1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Practicalities - flexibility</a:t>
            </a:r>
            <a:endParaRPr/>
          </a:p>
        </p:txBody>
      </p:sp>
      <p:sp>
        <p:nvSpPr>
          <p:cNvPr id="176" name="Google Shape;176;p25"/>
          <p:cNvSpPr/>
          <p:nvPr/>
        </p:nvSpPr>
        <p:spPr>
          <a:xfrm>
            <a:off x="290075" y="919750"/>
            <a:ext cx="1719300" cy="955200"/>
          </a:xfrm>
          <a:prstGeom prst="wedgeRoundRectCallout">
            <a:avLst>
              <a:gd fmla="val 84151" name="adj1"/>
              <a:gd fmla="val -4402" name="adj2"/>
              <a:gd fmla="val 0" name="adj3"/>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latin typeface="Raleway"/>
                <a:ea typeface="Raleway"/>
                <a:cs typeface="Raleway"/>
                <a:sym typeface="Raleway"/>
              </a:rPr>
              <a:t>Encourage learners to engage</a:t>
            </a:r>
            <a:endParaRPr i="1">
              <a:latin typeface="Raleway"/>
              <a:ea typeface="Raleway"/>
              <a:cs typeface="Raleway"/>
              <a:sym typeface="Raleway"/>
            </a:endParaRPr>
          </a:p>
        </p:txBody>
      </p:sp>
      <p:sp>
        <p:nvSpPr>
          <p:cNvPr id="177" name="Google Shape;177;p25"/>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3. Consider specific issues around the practicalities of remote teaching</a:t>
            </a:r>
            <a:endParaRPr>
              <a:solidFill>
                <a:srgbClr val="999999"/>
              </a:solidFill>
              <a:latin typeface="Lato"/>
              <a:ea typeface="Lato"/>
              <a:cs typeface="Lato"/>
              <a:sym typeface="Lato"/>
            </a:endParaRPr>
          </a:p>
        </p:txBody>
      </p:sp>
      <p:sp>
        <p:nvSpPr>
          <p:cNvPr id="178" name="Google Shape;178;p25"/>
          <p:cNvSpPr txBox="1"/>
          <p:nvPr>
            <p:ph idx="1" type="body"/>
          </p:nvPr>
        </p:nvSpPr>
        <p:spPr>
          <a:xfrm>
            <a:off x="2400250" y="1382550"/>
            <a:ext cx="6321600" cy="29937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Be positive about the new ways of learning</a:t>
            </a:r>
            <a:endParaRPr sz="1500"/>
          </a:p>
          <a:p>
            <a:pPr indent="-323850" lvl="0" marL="457200" rtl="0" algn="l">
              <a:spcBef>
                <a:spcPts val="0"/>
              </a:spcBef>
              <a:spcAft>
                <a:spcPts val="0"/>
              </a:spcAft>
              <a:buSzPts val="1500"/>
              <a:buChar char="●"/>
            </a:pPr>
            <a:r>
              <a:rPr lang="en" sz="1500"/>
              <a:t>Be flexible with times and planning :</a:t>
            </a:r>
            <a:endParaRPr sz="1500"/>
          </a:p>
          <a:p>
            <a:pPr indent="-323850" lvl="1" marL="914400" rtl="0" algn="l">
              <a:spcBef>
                <a:spcPts val="0"/>
              </a:spcBef>
              <a:spcAft>
                <a:spcPts val="0"/>
              </a:spcAft>
              <a:buSzPts val="1500"/>
              <a:buChar char="○"/>
            </a:pPr>
            <a:r>
              <a:rPr lang="en" sz="1500"/>
              <a:t>Split your class into 2 and run 2 x half-length sessions</a:t>
            </a:r>
            <a:endParaRPr sz="1500"/>
          </a:p>
          <a:p>
            <a:pPr indent="-323850" lvl="1" marL="914400" rtl="0" algn="l">
              <a:spcBef>
                <a:spcPts val="0"/>
              </a:spcBef>
              <a:spcAft>
                <a:spcPts val="0"/>
              </a:spcAft>
              <a:buSzPts val="1500"/>
              <a:buChar char="○"/>
            </a:pPr>
            <a:r>
              <a:rPr lang="en" sz="1500"/>
              <a:t>Short intro video/Meet and then be available on chat</a:t>
            </a:r>
            <a:endParaRPr sz="1500"/>
          </a:p>
          <a:p>
            <a:pPr indent="-323850" lvl="1" marL="914400" rtl="0" algn="l">
              <a:spcBef>
                <a:spcPts val="0"/>
              </a:spcBef>
              <a:spcAft>
                <a:spcPts val="0"/>
              </a:spcAft>
              <a:buSzPts val="1500"/>
              <a:buChar char="○"/>
            </a:pPr>
            <a:r>
              <a:rPr lang="en" sz="1500"/>
              <a:t>Set assignments with generous deadlines so learners complete on their own schedule</a:t>
            </a:r>
            <a:endParaRPr sz="1500"/>
          </a:p>
          <a:p>
            <a:pPr indent="-323850" lvl="1" marL="914400" rtl="0" algn="l">
              <a:spcBef>
                <a:spcPts val="0"/>
              </a:spcBef>
              <a:spcAft>
                <a:spcPts val="0"/>
              </a:spcAft>
              <a:buSzPts val="1500"/>
              <a:buChar char="○"/>
            </a:pPr>
            <a:r>
              <a:rPr lang="en" sz="1500"/>
              <a:t>Use a ‘check in’ approach rather than fixed lesson</a:t>
            </a:r>
            <a:endParaRPr sz="1500"/>
          </a:p>
          <a:p>
            <a:pPr indent="-323850" lvl="0" marL="457200" rtl="0" algn="l">
              <a:spcBef>
                <a:spcPts val="0"/>
              </a:spcBef>
              <a:spcAft>
                <a:spcPts val="0"/>
              </a:spcAft>
              <a:buSzPts val="1500"/>
              <a:buChar char="●"/>
            </a:pPr>
            <a:r>
              <a:rPr lang="en" sz="1500"/>
              <a:t>Set alternative tasks which encourage independent learning - research based, creative free-choice tasks, follow an online lesson/tutorial and report back, etc</a:t>
            </a:r>
            <a:endParaRPr sz="1500"/>
          </a:p>
          <a:p>
            <a:pPr indent="0" lvl="0" marL="0" rtl="0" algn="l">
              <a:spcBef>
                <a:spcPts val="1600"/>
              </a:spcBef>
              <a:spcAft>
                <a:spcPts val="1600"/>
              </a:spcAft>
              <a:buNone/>
            </a:pPr>
            <a:r>
              <a:t/>
            </a:r>
            <a:endParaRPr sz="15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Practicalities - ground rules</a:t>
            </a:r>
            <a:endParaRPr/>
          </a:p>
        </p:txBody>
      </p:sp>
      <p:sp>
        <p:nvSpPr>
          <p:cNvPr id="184" name="Google Shape;184;p26"/>
          <p:cNvSpPr/>
          <p:nvPr/>
        </p:nvSpPr>
        <p:spPr>
          <a:xfrm>
            <a:off x="247625" y="863150"/>
            <a:ext cx="1719300" cy="1323000"/>
          </a:xfrm>
          <a:prstGeom prst="wedgeRoundRectCallout">
            <a:avLst>
              <a:gd fmla="val 90733" name="adj1"/>
              <a:gd fmla="val -2940" name="adj2"/>
              <a:gd fmla="val 0" name="adj3"/>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latin typeface="Raleway"/>
                <a:ea typeface="Raleway"/>
                <a:cs typeface="Raleway"/>
                <a:sym typeface="Raleway"/>
              </a:rPr>
              <a:t>Await management feedback as it would be best if we’re all in sync</a:t>
            </a:r>
            <a:endParaRPr i="1">
              <a:latin typeface="Raleway"/>
              <a:ea typeface="Raleway"/>
              <a:cs typeface="Raleway"/>
              <a:sym typeface="Raleway"/>
            </a:endParaRPr>
          </a:p>
        </p:txBody>
      </p:sp>
      <p:sp>
        <p:nvSpPr>
          <p:cNvPr id="185" name="Google Shape;185;p26"/>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3. Consider specific issues around the practicalities of remote teaching</a:t>
            </a:r>
            <a:endParaRPr>
              <a:solidFill>
                <a:srgbClr val="999999"/>
              </a:solidFill>
              <a:latin typeface="Lato"/>
              <a:ea typeface="Lato"/>
              <a:cs typeface="Lato"/>
              <a:sym typeface="Lato"/>
            </a:endParaRPr>
          </a:p>
        </p:txBody>
      </p:sp>
      <p:sp>
        <p:nvSpPr>
          <p:cNvPr id="186" name="Google Shape;186;p26"/>
          <p:cNvSpPr txBox="1"/>
          <p:nvPr>
            <p:ph idx="1" type="body"/>
          </p:nvPr>
        </p:nvSpPr>
        <p:spPr>
          <a:xfrm>
            <a:off x="2400250" y="1584800"/>
            <a:ext cx="6321600" cy="2744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Before tutors use too many diverse approaches, we need to formalise digital ground rules. Things to consider :</a:t>
            </a:r>
            <a:endParaRPr/>
          </a:p>
          <a:p>
            <a:pPr indent="-342900" lvl="1" marL="914400" rtl="0" algn="l">
              <a:spcBef>
                <a:spcPts val="0"/>
              </a:spcBef>
              <a:spcAft>
                <a:spcPts val="0"/>
              </a:spcAft>
              <a:buSzPts val="1800"/>
              <a:buChar char="○"/>
            </a:pPr>
            <a:r>
              <a:rPr i="1" lang="en" sz="1800"/>
              <a:t>Video calling learners (incl vulnerable) one to one</a:t>
            </a:r>
            <a:endParaRPr i="1" sz="1800"/>
          </a:p>
          <a:p>
            <a:pPr indent="-342900" lvl="1" marL="914400" rtl="0" algn="l">
              <a:spcBef>
                <a:spcPts val="0"/>
              </a:spcBef>
              <a:spcAft>
                <a:spcPts val="0"/>
              </a:spcAft>
              <a:buSzPts val="1800"/>
              <a:buChar char="○"/>
            </a:pPr>
            <a:r>
              <a:rPr i="1" lang="en" sz="1800"/>
              <a:t>Recording of lessons (GDPR and cloud storage of sensitive data)</a:t>
            </a:r>
            <a:endParaRPr i="1" sz="1800"/>
          </a:p>
          <a:p>
            <a:pPr indent="-342900" lvl="1" marL="914400" rtl="0" algn="l">
              <a:spcBef>
                <a:spcPts val="0"/>
              </a:spcBef>
              <a:spcAft>
                <a:spcPts val="0"/>
              </a:spcAft>
              <a:buSzPts val="1800"/>
              <a:buChar char="○"/>
            </a:pPr>
            <a:r>
              <a:rPr i="1" lang="en" sz="1800"/>
              <a:t>Insight into personal lives, eg: children/family members in videos, living situation - what to do if we identify safeguarding concerns</a:t>
            </a:r>
            <a:endParaRPr sz="1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7"/>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 steps</a:t>
            </a:r>
            <a:endParaRPr/>
          </a:p>
        </p:txBody>
      </p:sp>
      <p:sp>
        <p:nvSpPr>
          <p:cNvPr id="192" name="Google Shape;192;p27"/>
          <p:cNvSpPr/>
          <p:nvPr/>
        </p:nvSpPr>
        <p:spPr>
          <a:xfrm>
            <a:off x="183950" y="792400"/>
            <a:ext cx="1719300" cy="955200"/>
          </a:xfrm>
          <a:prstGeom prst="wedgeRoundRectCallout">
            <a:avLst>
              <a:gd fmla="val 89087" name="adj1"/>
              <a:gd fmla="val 8514" name="adj2"/>
              <a:gd fmla="val 0" name="adj3"/>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latin typeface="Raleway"/>
                <a:ea typeface="Raleway"/>
                <a:cs typeface="Raleway"/>
                <a:sym typeface="Raleway"/>
              </a:rPr>
              <a:t>Try things out.. not everything will work for you</a:t>
            </a:r>
            <a:endParaRPr i="1">
              <a:latin typeface="Raleway"/>
              <a:ea typeface="Raleway"/>
              <a:cs typeface="Raleway"/>
              <a:sym typeface="Raleway"/>
            </a:endParaRPr>
          </a:p>
        </p:txBody>
      </p:sp>
      <p:sp>
        <p:nvSpPr>
          <p:cNvPr id="193" name="Google Shape;193;p27"/>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4. Identify training needs, resources and next steps</a:t>
            </a:r>
            <a:endParaRPr>
              <a:solidFill>
                <a:srgbClr val="999999"/>
              </a:solidFill>
              <a:latin typeface="Lato"/>
              <a:ea typeface="Lato"/>
              <a:cs typeface="Lato"/>
              <a:sym typeface="Lato"/>
            </a:endParaRPr>
          </a:p>
        </p:txBody>
      </p:sp>
      <p:sp>
        <p:nvSpPr>
          <p:cNvPr id="194" name="Google Shape;194;p27"/>
          <p:cNvSpPr txBox="1"/>
          <p:nvPr>
            <p:ph idx="1" type="body"/>
          </p:nvPr>
        </p:nvSpPr>
        <p:spPr>
          <a:xfrm>
            <a:off x="2400250" y="1365475"/>
            <a:ext cx="6321600" cy="316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Within your teams, you could :</a:t>
            </a:r>
            <a:endParaRPr sz="1600"/>
          </a:p>
          <a:p>
            <a:pPr indent="-323850" lvl="0" marL="457200" rtl="0" algn="l">
              <a:spcBef>
                <a:spcPts val="1600"/>
              </a:spcBef>
              <a:spcAft>
                <a:spcPts val="0"/>
              </a:spcAft>
              <a:buSzPts val="1500"/>
              <a:buChar char="●"/>
            </a:pPr>
            <a:r>
              <a:rPr lang="en" sz="1500"/>
              <a:t>Set up a</a:t>
            </a:r>
            <a:r>
              <a:rPr lang="en" sz="1500"/>
              <a:t> test classroom</a:t>
            </a:r>
            <a:r>
              <a:rPr lang="en" sz="1500"/>
              <a:t> and practise sharing resources / setting assignments / etc</a:t>
            </a:r>
            <a:endParaRPr sz="1500"/>
          </a:p>
          <a:p>
            <a:pPr indent="-323850" lvl="0" marL="457200" rtl="0" algn="l">
              <a:spcBef>
                <a:spcPts val="0"/>
              </a:spcBef>
              <a:spcAft>
                <a:spcPts val="0"/>
              </a:spcAft>
              <a:buSzPts val="1500"/>
              <a:buChar char="●"/>
            </a:pPr>
            <a:r>
              <a:rPr lang="en" sz="1500"/>
              <a:t>Set up a test Meet - invite a colleague and try sharing your screen</a:t>
            </a:r>
            <a:endParaRPr sz="1500"/>
          </a:p>
          <a:p>
            <a:pPr indent="-323850" lvl="0" marL="457200" rtl="0" algn="l">
              <a:spcBef>
                <a:spcPts val="0"/>
              </a:spcBef>
              <a:spcAft>
                <a:spcPts val="0"/>
              </a:spcAft>
              <a:buSzPts val="1500"/>
              <a:buChar char="●"/>
            </a:pPr>
            <a:r>
              <a:rPr lang="en" sz="1500"/>
              <a:t>Create a video demonstration on screencastify and upload it to classroom (note: see the classroom for how to set your permissions once you’ve made your first screencast)</a:t>
            </a:r>
            <a:endParaRPr sz="1500"/>
          </a:p>
          <a:p>
            <a:pPr indent="-323850" lvl="0" marL="457200" rtl="0" algn="l">
              <a:spcBef>
                <a:spcPts val="0"/>
              </a:spcBef>
              <a:spcAft>
                <a:spcPts val="0"/>
              </a:spcAft>
              <a:buSzPts val="1500"/>
              <a:buChar char="●"/>
            </a:pPr>
            <a:r>
              <a:rPr lang="en" sz="1500"/>
              <a:t>Look at the parts of your subject which can’t move online - are there alternatives (in content/ outcome)?</a:t>
            </a:r>
            <a:endParaRPr sz="1500"/>
          </a:p>
          <a:p>
            <a:pPr indent="0" lvl="0" marL="0" rtl="0" algn="l">
              <a:spcBef>
                <a:spcPts val="1600"/>
              </a:spcBef>
              <a:spcAft>
                <a:spcPts val="1600"/>
              </a:spcAft>
              <a:buNone/>
            </a:pPr>
            <a:r>
              <a:rPr b="1" lang="en" sz="1200">
                <a:solidFill>
                  <a:srgbClr val="0000FF"/>
                </a:solidFill>
              </a:rPr>
              <a:t>A </a:t>
            </a:r>
            <a:r>
              <a:rPr b="1" lang="en" sz="1200">
                <a:solidFill>
                  <a:srgbClr val="0000FF"/>
                </a:solidFill>
              </a:rPr>
              <a:t>learner classroom will be set up with simple help guides to get on to Classroom / Meet</a:t>
            </a:r>
            <a:endParaRPr b="1" sz="1200">
              <a:solidFill>
                <a:srgbClr val="0000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8"/>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Further help</a:t>
            </a:r>
            <a:endParaRPr/>
          </a:p>
        </p:txBody>
      </p:sp>
      <p:sp>
        <p:nvSpPr>
          <p:cNvPr id="200" name="Google Shape;200;p28"/>
          <p:cNvSpPr txBox="1"/>
          <p:nvPr>
            <p:ph idx="1" type="body"/>
          </p:nvPr>
        </p:nvSpPr>
        <p:spPr>
          <a:xfrm>
            <a:off x="2400250" y="1549425"/>
            <a:ext cx="6321600" cy="274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 you have additional training needs?</a:t>
            </a:r>
            <a:endParaRPr/>
          </a:p>
          <a:p>
            <a:pPr indent="-342900" lvl="0" marL="457200" rtl="0" algn="l">
              <a:spcBef>
                <a:spcPts val="1600"/>
              </a:spcBef>
              <a:spcAft>
                <a:spcPts val="0"/>
              </a:spcAft>
              <a:buSzPts val="1800"/>
              <a:buChar char="●"/>
            </a:pPr>
            <a:r>
              <a:rPr lang="en"/>
              <a:t>Using Classroom (eg: resources, assignments)</a:t>
            </a:r>
            <a:endParaRPr/>
          </a:p>
          <a:p>
            <a:pPr indent="-342900" lvl="0" marL="457200" rtl="0" algn="l">
              <a:spcBef>
                <a:spcPts val="0"/>
              </a:spcBef>
              <a:spcAft>
                <a:spcPts val="0"/>
              </a:spcAft>
              <a:buSzPts val="1800"/>
              <a:buChar char="●"/>
            </a:pPr>
            <a:r>
              <a:rPr lang="en"/>
              <a:t>Using google Docs/Slides/Sheets/Forms</a:t>
            </a:r>
            <a:endParaRPr/>
          </a:p>
          <a:p>
            <a:pPr indent="-342900" lvl="0" marL="457200" rtl="0" algn="l">
              <a:spcBef>
                <a:spcPts val="0"/>
              </a:spcBef>
              <a:spcAft>
                <a:spcPts val="0"/>
              </a:spcAft>
              <a:buSzPts val="1800"/>
              <a:buChar char="●"/>
            </a:pPr>
            <a:r>
              <a:rPr lang="en"/>
              <a:t>Using google Drive</a:t>
            </a:r>
            <a:endParaRPr/>
          </a:p>
          <a:p>
            <a:pPr indent="-342900" lvl="0" marL="457200" rtl="0" algn="l">
              <a:spcBef>
                <a:spcPts val="0"/>
              </a:spcBef>
              <a:spcAft>
                <a:spcPts val="0"/>
              </a:spcAft>
              <a:buSzPts val="1800"/>
              <a:buChar char="●"/>
            </a:pPr>
            <a:r>
              <a:rPr lang="en"/>
              <a:t>Using google Meet</a:t>
            </a:r>
            <a:endParaRPr/>
          </a:p>
          <a:p>
            <a:pPr indent="-342900" lvl="0" marL="457200" rtl="0" algn="l">
              <a:spcBef>
                <a:spcPts val="0"/>
              </a:spcBef>
              <a:spcAft>
                <a:spcPts val="0"/>
              </a:spcAft>
              <a:buSzPts val="1800"/>
              <a:buChar char="●"/>
            </a:pPr>
            <a:r>
              <a:rPr lang="en"/>
              <a:t>Using Screencastify</a:t>
            </a:r>
            <a:endParaRPr/>
          </a:p>
          <a:p>
            <a:pPr indent="0" lvl="0" marL="0" rtl="0" algn="l">
              <a:spcBef>
                <a:spcPts val="1600"/>
              </a:spcBef>
              <a:spcAft>
                <a:spcPts val="1600"/>
              </a:spcAft>
              <a:buNone/>
            </a:pPr>
            <a:r>
              <a:rPr i="1" lang="en"/>
              <a:t>I’ll be uploading resources to the classroom &amp; we can organise specific sessions depending on need</a:t>
            </a:r>
            <a:endParaRPr i="1"/>
          </a:p>
        </p:txBody>
      </p:sp>
      <p:sp>
        <p:nvSpPr>
          <p:cNvPr id="201" name="Google Shape;201;p28"/>
          <p:cNvSpPr/>
          <p:nvPr/>
        </p:nvSpPr>
        <p:spPr>
          <a:xfrm>
            <a:off x="183950" y="792400"/>
            <a:ext cx="1719300" cy="955200"/>
          </a:xfrm>
          <a:prstGeom prst="wedgeRoundRectCallout">
            <a:avLst>
              <a:gd fmla="val 86208" name="adj1"/>
              <a:gd fmla="val 14439" name="adj2"/>
              <a:gd fmla="val 0" name="adj3"/>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latin typeface="Raleway"/>
                <a:ea typeface="Raleway"/>
                <a:cs typeface="Raleway"/>
                <a:sym typeface="Raleway"/>
              </a:rPr>
              <a:t>What’s your priority?</a:t>
            </a:r>
            <a:endParaRPr i="1">
              <a:latin typeface="Raleway"/>
              <a:ea typeface="Raleway"/>
              <a:cs typeface="Raleway"/>
              <a:sym typeface="Raleway"/>
            </a:endParaRPr>
          </a:p>
        </p:txBody>
      </p:sp>
      <p:sp>
        <p:nvSpPr>
          <p:cNvPr id="202" name="Google Shape;202;p28"/>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4. Identify training needs, resources and next steps</a:t>
            </a:r>
            <a:endParaRPr>
              <a:solidFill>
                <a:srgbClr val="999999"/>
              </a:solidFill>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9"/>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Thanks </a:t>
            </a:r>
            <a:endParaRPr/>
          </a:p>
        </p:txBody>
      </p:sp>
      <p:sp>
        <p:nvSpPr>
          <p:cNvPr id="208" name="Google Shape;208;p29"/>
          <p:cNvSpPr txBox="1"/>
          <p:nvPr>
            <p:ph idx="1" type="body"/>
          </p:nvPr>
        </p:nvSpPr>
        <p:spPr>
          <a:xfrm>
            <a:off x="2400250" y="1252275"/>
            <a:ext cx="6321600" cy="3325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Any questions?</a:t>
            </a:r>
            <a:endParaRPr/>
          </a:p>
          <a:p>
            <a:pPr indent="-342900" lvl="0" marL="457200" rtl="0" algn="l">
              <a:spcBef>
                <a:spcPts val="0"/>
              </a:spcBef>
              <a:spcAft>
                <a:spcPts val="0"/>
              </a:spcAft>
              <a:buSzPts val="1800"/>
              <a:buChar char="●"/>
            </a:pPr>
            <a:r>
              <a:rPr lang="en"/>
              <a:t>Some additional info is in the appendices</a:t>
            </a:r>
            <a:endParaRPr/>
          </a:p>
          <a:p>
            <a:pPr indent="0" lvl="0" marL="0" rtl="0" algn="l">
              <a:spcBef>
                <a:spcPts val="1600"/>
              </a:spcBef>
              <a:spcAft>
                <a:spcPts val="0"/>
              </a:spcAft>
              <a:buNone/>
            </a:pPr>
            <a:r>
              <a:rPr b="1" lang="en" sz="1400">
                <a:solidFill>
                  <a:srgbClr val="0000FF"/>
                </a:solidFill>
              </a:rPr>
              <a:t>Things which are coming :</a:t>
            </a:r>
            <a:endParaRPr b="1" sz="1400">
              <a:solidFill>
                <a:srgbClr val="0000FF"/>
              </a:solidFill>
            </a:endParaRPr>
          </a:p>
          <a:p>
            <a:pPr indent="-317500" lvl="0" marL="457200" rtl="0" algn="l">
              <a:spcBef>
                <a:spcPts val="0"/>
              </a:spcBef>
              <a:spcAft>
                <a:spcPts val="0"/>
              </a:spcAft>
              <a:buClr>
                <a:srgbClr val="0000FF"/>
              </a:buClr>
              <a:buSzPts val="1400"/>
              <a:buChar char="●"/>
            </a:pPr>
            <a:r>
              <a:rPr i="1" lang="en" sz="1400">
                <a:solidFill>
                  <a:srgbClr val="0000FF"/>
                </a:solidFill>
              </a:rPr>
              <a:t>This presentation will be sent to you &amp; will be uploaded to the Corona classroom on Friday</a:t>
            </a:r>
            <a:endParaRPr i="1" sz="1400">
              <a:solidFill>
                <a:srgbClr val="0000FF"/>
              </a:solidFill>
            </a:endParaRPr>
          </a:p>
          <a:p>
            <a:pPr indent="-317500" lvl="0" marL="457200" rtl="0" algn="l">
              <a:spcBef>
                <a:spcPts val="0"/>
              </a:spcBef>
              <a:spcAft>
                <a:spcPts val="0"/>
              </a:spcAft>
              <a:buClr>
                <a:srgbClr val="0000FF"/>
              </a:buClr>
              <a:buSzPts val="1400"/>
              <a:buChar char="●"/>
            </a:pPr>
            <a:r>
              <a:rPr i="1" lang="en" sz="1400">
                <a:solidFill>
                  <a:srgbClr val="0000FF"/>
                </a:solidFill>
              </a:rPr>
              <a:t>Resources on the Corona classroom will be uploaded for the applications mentioned</a:t>
            </a:r>
            <a:endParaRPr i="1" sz="1400">
              <a:solidFill>
                <a:srgbClr val="0000FF"/>
              </a:solidFill>
            </a:endParaRPr>
          </a:p>
          <a:p>
            <a:pPr indent="-317500" lvl="0" marL="457200" rtl="0" algn="l">
              <a:spcBef>
                <a:spcPts val="0"/>
              </a:spcBef>
              <a:spcAft>
                <a:spcPts val="0"/>
              </a:spcAft>
              <a:buClr>
                <a:srgbClr val="0000FF"/>
              </a:buClr>
              <a:buSzPts val="1400"/>
              <a:buChar char="●"/>
            </a:pPr>
            <a:r>
              <a:rPr i="1" lang="en" sz="1400">
                <a:solidFill>
                  <a:srgbClr val="0000FF"/>
                </a:solidFill>
              </a:rPr>
              <a:t>A classroom code for you to give to learners (giving them guidance on ‘how to access online learning’)</a:t>
            </a:r>
            <a:endParaRPr i="1" sz="1400">
              <a:solidFill>
                <a:srgbClr val="0000FF"/>
              </a:solidFill>
            </a:endParaRPr>
          </a:p>
          <a:p>
            <a:pPr indent="-317500" lvl="0" marL="457200" rtl="0" algn="l">
              <a:spcBef>
                <a:spcPts val="0"/>
              </a:spcBef>
              <a:spcAft>
                <a:spcPts val="0"/>
              </a:spcAft>
              <a:buClr>
                <a:srgbClr val="0000FF"/>
              </a:buClr>
              <a:buSzPts val="1400"/>
              <a:buChar char="●"/>
            </a:pPr>
            <a:r>
              <a:rPr i="1" lang="en" sz="1400">
                <a:solidFill>
                  <a:srgbClr val="0000FF"/>
                </a:solidFill>
              </a:rPr>
              <a:t>A remote learning agreement/ code of conduct for tutors and learners to agree to</a:t>
            </a:r>
            <a:endParaRPr i="1" sz="1400">
              <a:solidFill>
                <a:srgbClr val="0000FF"/>
              </a:solidFill>
            </a:endParaRPr>
          </a:p>
          <a:p>
            <a:pPr indent="0" lvl="0" marL="0" rtl="0" algn="l">
              <a:spcBef>
                <a:spcPts val="1600"/>
              </a:spcBef>
              <a:spcAft>
                <a:spcPts val="16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0"/>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Fantastic online tools</a:t>
            </a:r>
            <a:endParaRPr/>
          </a:p>
        </p:txBody>
      </p:sp>
      <p:sp>
        <p:nvSpPr>
          <p:cNvPr id="214" name="Google Shape;214;p30"/>
          <p:cNvSpPr txBox="1"/>
          <p:nvPr>
            <p:ph idx="1" type="body"/>
          </p:nvPr>
        </p:nvSpPr>
        <p:spPr>
          <a:xfrm>
            <a:off x="2400250" y="1754600"/>
            <a:ext cx="6321600" cy="2744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Screencastify</a:t>
            </a:r>
            <a:endParaRPr/>
          </a:p>
          <a:p>
            <a:pPr indent="-342900" lvl="0" marL="457200" rtl="0" algn="l">
              <a:spcBef>
                <a:spcPts val="0"/>
              </a:spcBef>
              <a:spcAft>
                <a:spcPts val="0"/>
              </a:spcAft>
              <a:buSzPts val="1800"/>
              <a:buChar char="●"/>
            </a:pPr>
            <a:r>
              <a:rPr lang="en"/>
              <a:t>Kami</a:t>
            </a:r>
            <a:endParaRPr/>
          </a:p>
          <a:p>
            <a:pPr indent="-342900" lvl="0" marL="457200" rtl="0" algn="l">
              <a:spcBef>
                <a:spcPts val="0"/>
              </a:spcBef>
              <a:spcAft>
                <a:spcPts val="0"/>
              </a:spcAft>
              <a:buSzPts val="1800"/>
              <a:buChar char="●"/>
            </a:pPr>
            <a:r>
              <a:rPr lang="en"/>
              <a:t>Quizlet</a:t>
            </a:r>
            <a:endParaRPr/>
          </a:p>
          <a:p>
            <a:pPr indent="-342900" lvl="0" marL="457200" rtl="0" algn="l">
              <a:spcBef>
                <a:spcPts val="0"/>
              </a:spcBef>
              <a:spcAft>
                <a:spcPts val="0"/>
              </a:spcAft>
              <a:buSzPts val="1800"/>
              <a:buChar char="●"/>
            </a:pPr>
            <a:r>
              <a:rPr lang="en"/>
              <a:t>Mentimeter</a:t>
            </a:r>
            <a:endParaRPr/>
          </a:p>
          <a:p>
            <a:pPr indent="-342900" lvl="0" marL="457200" rtl="0" algn="l">
              <a:spcBef>
                <a:spcPts val="0"/>
              </a:spcBef>
              <a:spcAft>
                <a:spcPts val="0"/>
              </a:spcAft>
              <a:buSzPts val="1800"/>
              <a:buChar char="●"/>
            </a:pPr>
            <a:r>
              <a:rPr lang="en"/>
              <a:t>Wordwall</a:t>
            </a:r>
            <a:endParaRPr/>
          </a:p>
          <a:p>
            <a:pPr indent="0" lvl="0" marL="0" rtl="0" algn="l">
              <a:spcBef>
                <a:spcPts val="1600"/>
              </a:spcBef>
              <a:spcAft>
                <a:spcPts val="1600"/>
              </a:spcAft>
              <a:buNone/>
            </a:pPr>
            <a:r>
              <a:t/>
            </a:r>
            <a:endParaRPr/>
          </a:p>
        </p:txBody>
      </p:sp>
      <p:sp>
        <p:nvSpPr>
          <p:cNvPr id="215" name="Google Shape;215;p30"/>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Appendix : tools to make online learning engaging</a:t>
            </a:r>
            <a:endParaRPr>
              <a:solidFill>
                <a:srgbClr val="999999"/>
              </a:solidFill>
              <a:latin typeface="Lato"/>
              <a:ea typeface="Lato"/>
              <a:cs typeface="Lato"/>
              <a:sym typeface="Lato"/>
            </a:endParaRPr>
          </a:p>
        </p:txBody>
      </p:sp>
      <p:sp>
        <p:nvSpPr>
          <p:cNvPr id="216" name="Google Shape;216;p30"/>
          <p:cNvSpPr/>
          <p:nvPr/>
        </p:nvSpPr>
        <p:spPr>
          <a:xfrm>
            <a:off x="233475" y="749950"/>
            <a:ext cx="1825500" cy="1146000"/>
          </a:xfrm>
          <a:prstGeom prst="wedgeRoundRectCallout">
            <a:avLst>
              <a:gd fmla="val 87972" name="adj1"/>
              <a:gd fmla="val 23466" name="adj2"/>
              <a:gd fmla="val 0" name="adj3"/>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latin typeface="Raleway"/>
                <a:ea typeface="Raleway"/>
                <a:cs typeface="Raleway"/>
                <a:sym typeface="Raleway"/>
              </a:rPr>
              <a:t>What can you add to this list? I’ll upload all suggestions to the classroom</a:t>
            </a:r>
            <a:endParaRPr i="1">
              <a:latin typeface="Raleway"/>
              <a:ea typeface="Raleway"/>
              <a:cs typeface="Raleway"/>
              <a:sym typeface="Raleway"/>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1"/>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Appendix : examples of using technology for online learning</a:t>
            </a:r>
            <a:endParaRPr>
              <a:solidFill>
                <a:srgbClr val="999999"/>
              </a:solidFill>
              <a:latin typeface="Lato"/>
              <a:ea typeface="Lato"/>
              <a:cs typeface="Lato"/>
              <a:sym typeface="Lato"/>
            </a:endParaRPr>
          </a:p>
        </p:txBody>
      </p:sp>
      <p:graphicFrame>
        <p:nvGraphicFramePr>
          <p:cNvPr id="222" name="Google Shape;222;p31"/>
          <p:cNvGraphicFramePr/>
          <p:nvPr/>
        </p:nvGraphicFramePr>
        <p:xfrm>
          <a:off x="333113" y="673650"/>
          <a:ext cx="3000000" cy="3000000"/>
        </p:xfrm>
        <a:graphic>
          <a:graphicData uri="http://schemas.openxmlformats.org/drawingml/2006/table">
            <a:tbl>
              <a:tblPr>
                <a:noFill/>
                <a:tableStyleId>{B8C1E621-9031-4F30-ABFC-AAC5F3DE5D15}</a:tableStyleId>
              </a:tblPr>
              <a:tblGrid>
                <a:gridCol w="1421875"/>
                <a:gridCol w="2296850"/>
                <a:gridCol w="2296850"/>
                <a:gridCol w="2296850"/>
              </a:tblGrid>
              <a:tr h="381000">
                <a:tc>
                  <a:txBody>
                    <a:bodyPr/>
                    <a:lstStyle/>
                    <a:p>
                      <a:pPr indent="0" lvl="0" marL="0" rtl="0" algn="l">
                        <a:lnSpc>
                          <a:spcPct val="115000"/>
                        </a:lnSpc>
                        <a:spcBef>
                          <a:spcPts val="0"/>
                        </a:spcBef>
                        <a:spcAft>
                          <a:spcPts val="0"/>
                        </a:spcAft>
                        <a:buNone/>
                      </a:pPr>
                      <a:r>
                        <a:t/>
                      </a:r>
                      <a:endParaRPr b="1"/>
                    </a:p>
                  </a:txBody>
                  <a:tcPr marT="91425" marB="91425" marR="91425" marL="91425"/>
                </a:tc>
                <a:tc>
                  <a:txBody>
                    <a:bodyPr/>
                    <a:lstStyle/>
                    <a:p>
                      <a:pPr indent="0" lvl="0" marL="0" rtl="0" algn="l">
                        <a:lnSpc>
                          <a:spcPct val="115000"/>
                        </a:lnSpc>
                        <a:spcBef>
                          <a:spcPts val="0"/>
                        </a:spcBef>
                        <a:spcAft>
                          <a:spcPts val="0"/>
                        </a:spcAft>
                        <a:buNone/>
                      </a:pPr>
                      <a:r>
                        <a:rPr b="1" lang="en" sz="1800">
                          <a:solidFill>
                            <a:schemeClr val="dk2"/>
                          </a:solidFill>
                          <a:latin typeface="Lato"/>
                          <a:ea typeface="Lato"/>
                          <a:cs typeface="Lato"/>
                          <a:sym typeface="Lato"/>
                        </a:rPr>
                        <a:t>Adopting</a:t>
                      </a:r>
                      <a:endParaRPr b="1" sz="1800">
                        <a:solidFill>
                          <a:schemeClr val="dk2"/>
                        </a:solidFill>
                        <a:latin typeface="Lato"/>
                        <a:ea typeface="Lato"/>
                        <a:cs typeface="Lato"/>
                        <a:sym typeface="Lato"/>
                      </a:endParaRPr>
                    </a:p>
                  </a:txBody>
                  <a:tcPr marT="91425" marB="91425" marR="91425" marL="91425"/>
                </a:tc>
                <a:tc>
                  <a:txBody>
                    <a:bodyPr/>
                    <a:lstStyle/>
                    <a:p>
                      <a:pPr indent="0" lvl="0" marL="0" rtl="0" algn="l">
                        <a:lnSpc>
                          <a:spcPct val="115000"/>
                        </a:lnSpc>
                        <a:spcBef>
                          <a:spcPts val="0"/>
                        </a:spcBef>
                        <a:spcAft>
                          <a:spcPts val="0"/>
                        </a:spcAft>
                        <a:buNone/>
                      </a:pPr>
                      <a:r>
                        <a:rPr b="1" lang="en" sz="1800">
                          <a:solidFill>
                            <a:schemeClr val="dk2"/>
                          </a:solidFill>
                          <a:latin typeface="Lato"/>
                          <a:ea typeface="Lato"/>
                          <a:cs typeface="Lato"/>
                          <a:sym typeface="Lato"/>
                        </a:rPr>
                        <a:t>Exploring</a:t>
                      </a:r>
                      <a:endParaRPr b="1" sz="1800">
                        <a:solidFill>
                          <a:schemeClr val="dk2"/>
                        </a:solidFill>
                        <a:latin typeface="Lato"/>
                        <a:ea typeface="Lato"/>
                        <a:cs typeface="Lato"/>
                        <a:sym typeface="Lato"/>
                      </a:endParaRPr>
                    </a:p>
                  </a:txBody>
                  <a:tcPr marT="91425" marB="91425" marR="91425" marL="91425"/>
                </a:tc>
                <a:tc>
                  <a:txBody>
                    <a:bodyPr/>
                    <a:lstStyle/>
                    <a:p>
                      <a:pPr indent="0" lvl="0" marL="0" rtl="0" algn="l">
                        <a:lnSpc>
                          <a:spcPct val="115000"/>
                        </a:lnSpc>
                        <a:spcBef>
                          <a:spcPts val="0"/>
                        </a:spcBef>
                        <a:spcAft>
                          <a:spcPts val="0"/>
                        </a:spcAft>
                        <a:buClr>
                          <a:schemeClr val="dk2"/>
                        </a:buClr>
                        <a:buSzPts val="1100"/>
                        <a:buFont typeface="Arial"/>
                        <a:buNone/>
                      </a:pPr>
                      <a:r>
                        <a:rPr b="1" lang="en" sz="1800">
                          <a:solidFill>
                            <a:schemeClr val="dk2"/>
                          </a:solidFill>
                          <a:latin typeface="Lato"/>
                          <a:ea typeface="Lato"/>
                          <a:cs typeface="Lato"/>
                          <a:sym typeface="Lato"/>
                        </a:rPr>
                        <a:t>Embedding</a:t>
                      </a:r>
                      <a:endParaRPr i="1"/>
                    </a:p>
                  </a:txBody>
                  <a:tcPr marT="91425" marB="91425" marR="91425" marL="91425"/>
                </a:tc>
              </a:tr>
              <a:tr h="381000">
                <a:tc>
                  <a:txBody>
                    <a:bodyPr/>
                    <a:lstStyle/>
                    <a:p>
                      <a:pPr indent="0" lvl="0" marL="0" rtl="0" algn="l">
                        <a:lnSpc>
                          <a:spcPct val="115000"/>
                        </a:lnSpc>
                        <a:spcBef>
                          <a:spcPts val="0"/>
                        </a:spcBef>
                        <a:spcAft>
                          <a:spcPts val="0"/>
                        </a:spcAft>
                        <a:buNone/>
                      </a:pPr>
                      <a:r>
                        <a:rPr b="1" lang="en" sz="1300">
                          <a:solidFill>
                            <a:schemeClr val="dk2"/>
                          </a:solidFill>
                          <a:latin typeface="Lato"/>
                          <a:ea typeface="Lato"/>
                          <a:cs typeface="Lato"/>
                          <a:sym typeface="Lato"/>
                        </a:rPr>
                        <a:t>Communicate with learners</a:t>
                      </a:r>
                      <a:endParaRPr b="1" sz="1300"/>
                    </a:p>
                  </a:txBody>
                  <a:tcPr marT="91425" marB="91425" marR="91425" marL="91425"/>
                </a:tc>
                <a:tc>
                  <a:txBody>
                    <a:bodyPr/>
                    <a:lstStyle/>
                    <a:p>
                      <a:pPr indent="0" lvl="0" marL="0" rtl="0" algn="l">
                        <a:lnSpc>
                          <a:spcPct val="115000"/>
                        </a:lnSpc>
                        <a:spcBef>
                          <a:spcPts val="0"/>
                        </a:spcBef>
                        <a:spcAft>
                          <a:spcPts val="0"/>
                        </a:spcAft>
                        <a:buNone/>
                      </a:pPr>
                      <a:r>
                        <a:rPr i="1" lang="en" sz="1300"/>
                        <a:t>Use phone / email</a:t>
                      </a:r>
                      <a:endParaRPr i="1" sz="1300"/>
                    </a:p>
                  </a:txBody>
                  <a:tcPr marT="91425" marB="91425" marR="91425" marL="91425"/>
                </a:tc>
                <a:tc>
                  <a:txBody>
                    <a:bodyPr/>
                    <a:lstStyle/>
                    <a:p>
                      <a:pPr indent="0" lvl="0" marL="0" rtl="0" algn="l">
                        <a:lnSpc>
                          <a:spcPct val="115000"/>
                        </a:lnSpc>
                        <a:spcBef>
                          <a:spcPts val="0"/>
                        </a:spcBef>
                        <a:spcAft>
                          <a:spcPts val="0"/>
                        </a:spcAft>
                        <a:buNone/>
                      </a:pPr>
                      <a:r>
                        <a:rPr i="1" lang="en" sz="1300"/>
                        <a:t>Use online chat (in Classroom stream)</a:t>
                      </a:r>
                      <a:endParaRPr i="1" sz="1300"/>
                    </a:p>
                  </a:txBody>
                  <a:tcPr marT="91425" marB="91425" marR="91425" marL="91425"/>
                </a:tc>
                <a:tc>
                  <a:txBody>
                    <a:bodyPr/>
                    <a:lstStyle/>
                    <a:p>
                      <a:pPr indent="0" lvl="0" marL="0" rtl="0" algn="l">
                        <a:lnSpc>
                          <a:spcPct val="115000"/>
                        </a:lnSpc>
                        <a:spcBef>
                          <a:spcPts val="0"/>
                        </a:spcBef>
                        <a:spcAft>
                          <a:spcPts val="0"/>
                        </a:spcAft>
                        <a:buNone/>
                      </a:pPr>
                      <a:r>
                        <a:rPr i="1" lang="en" sz="1300"/>
                        <a:t>Do video conferencing through Meet</a:t>
                      </a:r>
                      <a:endParaRPr i="1" sz="1300"/>
                    </a:p>
                  </a:txBody>
                  <a:tcPr marT="91425" marB="91425" marR="91425" marL="91425"/>
                </a:tc>
              </a:tr>
              <a:tr h="381000">
                <a:tc>
                  <a:txBody>
                    <a:bodyPr/>
                    <a:lstStyle/>
                    <a:p>
                      <a:pPr indent="0" lvl="0" marL="0" rtl="0" algn="l">
                        <a:spcBef>
                          <a:spcPts val="0"/>
                        </a:spcBef>
                        <a:spcAft>
                          <a:spcPts val="0"/>
                        </a:spcAft>
                        <a:buNone/>
                      </a:pPr>
                      <a:r>
                        <a:rPr b="1" lang="en" sz="1300">
                          <a:solidFill>
                            <a:schemeClr val="dk2"/>
                          </a:solidFill>
                          <a:latin typeface="Lato"/>
                          <a:ea typeface="Lato"/>
                          <a:cs typeface="Lato"/>
                          <a:sym typeface="Lato"/>
                        </a:rPr>
                        <a:t>Run online sessions</a:t>
                      </a:r>
                      <a:endParaRPr b="1" sz="1300">
                        <a:solidFill>
                          <a:schemeClr val="dk2"/>
                        </a:solidFill>
                        <a:latin typeface="Lato"/>
                        <a:ea typeface="Lato"/>
                        <a:cs typeface="Lato"/>
                        <a:sym typeface="Lato"/>
                      </a:endParaRPr>
                    </a:p>
                  </a:txBody>
                  <a:tcPr marT="91425" marB="91425" marR="91425" marL="91425"/>
                </a:tc>
                <a:tc>
                  <a:txBody>
                    <a:bodyPr/>
                    <a:lstStyle/>
                    <a:p>
                      <a:pPr indent="0" lvl="0" marL="0" rtl="0" algn="l">
                        <a:lnSpc>
                          <a:spcPct val="115000"/>
                        </a:lnSpc>
                        <a:spcBef>
                          <a:spcPts val="0"/>
                        </a:spcBef>
                        <a:spcAft>
                          <a:spcPts val="0"/>
                        </a:spcAft>
                        <a:buNone/>
                      </a:pPr>
                      <a:r>
                        <a:rPr i="1" lang="en" sz="1300"/>
                        <a:t>Upload resources on classroom &amp; type guidance</a:t>
                      </a:r>
                      <a:endParaRPr i="1" sz="1300"/>
                    </a:p>
                  </a:txBody>
                  <a:tcPr marT="91425" marB="91425" marR="91425" marL="91425"/>
                </a:tc>
                <a:tc>
                  <a:txBody>
                    <a:bodyPr/>
                    <a:lstStyle/>
                    <a:p>
                      <a:pPr indent="0" lvl="0" marL="0" rtl="0" algn="l">
                        <a:lnSpc>
                          <a:spcPct val="115000"/>
                        </a:lnSpc>
                        <a:spcBef>
                          <a:spcPts val="0"/>
                        </a:spcBef>
                        <a:spcAft>
                          <a:spcPts val="0"/>
                        </a:spcAft>
                        <a:buNone/>
                      </a:pPr>
                      <a:r>
                        <a:rPr i="1" lang="en" sz="1300"/>
                        <a:t>Create a screencastify to direct learners to resources </a:t>
                      </a:r>
                      <a:endParaRPr i="1" sz="1300"/>
                    </a:p>
                  </a:txBody>
                  <a:tcPr marT="91425" marB="91425" marR="91425" marL="91425"/>
                </a:tc>
                <a:tc>
                  <a:txBody>
                    <a:bodyPr/>
                    <a:lstStyle/>
                    <a:p>
                      <a:pPr indent="0" lvl="0" marL="0" rtl="0" algn="l">
                        <a:spcBef>
                          <a:spcPts val="0"/>
                        </a:spcBef>
                        <a:spcAft>
                          <a:spcPts val="0"/>
                        </a:spcAft>
                        <a:buNone/>
                      </a:pPr>
                      <a:r>
                        <a:rPr i="1" lang="en" sz="1300"/>
                        <a:t>Use </a:t>
                      </a:r>
                      <a:r>
                        <a:rPr i="1" lang="en" sz="1300"/>
                        <a:t>Meet to live teach + screencastify, classroom</a:t>
                      </a:r>
                      <a:endParaRPr i="1" sz="1300"/>
                    </a:p>
                  </a:txBody>
                  <a:tcPr marT="91425" marB="91425" marR="91425" marL="91425"/>
                </a:tc>
              </a:tr>
              <a:tr h="381000">
                <a:tc>
                  <a:txBody>
                    <a:bodyPr/>
                    <a:lstStyle/>
                    <a:p>
                      <a:pPr indent="0" lvl="0" marL="0" rtl="0" algn="l">
                        <a:spcBef>
                          <a:spcPts val="0"/>
                        </a:spcBef>
                        <a:spcAft>
                          <a:spcPts val="0"/>
                        </a:spcAft>
                        <a:buNone/>
                      </a:pPr>
                      <a:r>
                        <a:rPr b="1" lang="en" sz="1300">
                          <a:solidFill>
                            <a:schemeClr val="dk2"/>
                          </a:solidFill>
                          <a:latin typeface="Lato"/>
                          <a:ea typeface="Lato"/>
                          <a:cs typeface="Lato"/>
                          <a:sym typeface="Lato"/>
                        </a:rPr>
                        <a:t>Give demonstrations</a:t>
                      </a:r>
                      <a:endParaRPr b="1" sz="1300">
                        <a:solidFill>
                          <a:schemeClr val="dk2"/>
                        </a:solidFill>
                        <a:latin typeface="Lato"/>
                        <a:ea typeface="Lato"/>
                        <a:cs typeface="Lato"/>
                        <a:sym typeface="Lato"/>
                      </a:endParaRPr>
                    </a:p>
                  </a:txBody>
                  <a:tcPr marT="91425" marB="91425" marR="91425" marL="91425"/>
                </a:tc>
                <a:tc>
                  <a:txBody>
                    <a:bodyPr/>
                    <a:lstStyle/>
                    <a:p>
                      <a:pPr indent="0" lvl="0" marL="0" rtl="0" algn="l">
                        <a:lnSpc>
                          <a:spcPct val="115000"/>
                        </a:lnSpc>
                        <a:spcBef>
                          <a:spcPts val="0"/>
                        </a:spcBef>
                        <a:spcAft>
                          <a:spcPts val="0"/>
                        </a:spcAft>
                        <a:buNone/>
                      </a:pPr>
                      <a:r>
                        <a:rPr i="1" lang="en" sz="1300">
                          <a:solidFill>
                            <a:schemeClr val="dk2"/>
                          </a:solidFill>
                        </a:rPr>
                        <a:t>Find instructional YouTube videos</a:t>
                      </a:r>
                      <a:endParaRPr i="1" sz="1300">
                        <a:solidFill>
                          <a:schemeClr val="dk2"/>
                        </a:solidFill>
                      </a:endParaRPr>
                    </a:p>
                  </a:txBody>
                  <a:tcPr marT="91425" marB="91425" marR="91425" marL="91425"/>
                </a:tc>
                <a:tc>
                  <a:txBody>
                    <a:bodyPr/>
                    <a:lstStyle/>
                    <a:p>
                      <a:pPr indent="0" lvl="0" marL="0" rtl="0" algn="l">
                        <a:lnSpc>
                          <a:spcPct val="115000"/>
                        </a:lnSpc>
                        <a:spcBef>
                          <a:spcPts val="0"/>
                        </a:spcBef>
                        <a:spcAft>
                          <a:spcPts val="0"/>
                        </a:spcAft>
                        <a:buNone/>
                      </a:pPr>
                      <a:r>
                        <a:rPr i="1" lang="en" sz="1300"/>
                        <a:t>Use screencastify to record a short demonstration</a:t>
                      </a:r>
                      <a:endParaRPr i="1" sz="1300"/>
                    </a:p>
                  </a:txBody>
                  <a:tcPr marT="91425" marB="91425" marR="91425" marL="91425"/>
                </a:tc>
                <a:tc>
                  <a:txBody>
                    <a:bodyPr/>
                    <a:lstStyle/>
                    <a:p>
                      <a:pPr indent="0" lvl="0" marL="0" rtl="0" algn="l">
                        <a:spcBef>
                          <a:spcPts val="0"/>
                        </a:spcBef>
                        <a:spcAft>
                          <a:spcPts val="0"/>
                        </a:spcAft>
                        <a:buNone/>
                      </a:pPr>
                      <a:r>
                        <a:rPr i="1" lang="en" sz="1300"/>
                        <a:t>Use Meet for a live demonstration</a:t>
                      </a:r>
                      <a:endParaRPr i="1" sz="1300"/>
                    </a:p>
                  </a:txBody>
                  <a:tcPr marT="91425" marB="91425" marR="91425" marL="91425"/>
                </a:tc>
              </a:tr>
              <a:tr h="381000">
                <a:tc>
                  <a:txBody>
                    <a:bodyPr/>
                    <a:lstStyle/>
                    <a:p>
                      <a:pPr indent="0" lvl="0" marL="0" rtl="0" algn="l">
                        <a:spcBef>
                          <a:spcPts val="0"/>
                        </a:spcBef>
                        <a:spcAft>
                          <a:spcPts val="0"/>
                        </a:spcAft>
                        <a:buNone/>
                      </a:pPr>
                      <a:r>
                        <a:rPr b="1" lang="en" sz="1300">
                          <a:solidFill>
                            <a:schemeClr val="dk2"/>
                          </a:solidFill>
                          <a:latin typeface="Lato"/>
                          <a:ea typeface="Lato"/>
                          <a:cs typeface="Lato"/>
                          <a:sym typeface="Lato"/>
                        </a:rPr>
                        <a:t>Assess learners remotely</a:t>
                      </a:r>
                      <a:endParaRPr b="1" sz="1300">
                        <a:solidFill>
                          <a:schemeClr val="dk2"/>
                        </a:solidFill>
                        <a:latin typeface="Lato"/>
                        <a:ea typeface="Lato"/>
                        <a:cs typeface="Lato"/>
                        <a:sym typeface="Lato"/>
                      </a:endParaRPr>
                    </a:p>
                  </a:txBody>
                  <a:tcPr marT="91425" marB="91425" marR="91425" marL="91425"/>
                </a:tc>
                <a:tc>
                  <a:txBody>
                    <a:bodyPr/>
                    <a:lstStyle/>
                    <a:p>
                      <a:pPr indent="0" lvl="0" marL="0" rtl="0" algn="l">
                        <a:lnSpc>
                          <a:spcPct val="115000"/>
                        </a:lnSpc>
                        <a:spcBef>
                          <a:spcPts val="0"/>
                        </a:spcBef>
                        <a:spcAft>
                          <a:spcPts val="0"/>
                        </a:spcAft>
                        <a:buClr>
                          <a:schemeClr val="dk2"/>
                        </a:buClr>
                        <a:buSzPts val="1100"/>
                        <a:buFont typeface="Arial"/>
                        <a:buNone/>
                      </a:pPr>
                      <a:r>
                        <a:rPr i="1" lang="en" sz="1300">
                          <a:solidFill>
                            <a:schemeClr val="dk2"/>
                          </a:solidFill>
                        </a:rPr>
                        <a:t>Set assignments in classroom</a:t>
                      </a:r>
                      <a:endParaRPr i="1" sz="1300"/>
                    </a:p>
                  </a:txBody>
                  <a:tcPr marT="91425" marB="91425" marR="91425" marL="91425"/>
                </a:tc>
                <a:tc>
                  <a:txBody>
                    <a:bodyPr/>
                    <a:lstStyle/>
                    <a:p>
                      <a:pPr indent="0" lvl="0" marL="0" rtl="0" algn="l">
                        <a:lnSpc>
                          <a:spcPct val="115000"/>
                        </a:lnSpc>
                        <a:spcBef>
                          <a:spcPts val="0"/>
                        </a:spcBef>
                        <a:spcAft>
                          <a:spcPts val="0"/>
                        </a:spcAft>
                        <a:buNone/>
                      </a:pPr>
                      <a:r>
                        <a:rPr i="1" lang="en" sz="1300">
                          <a:solidFill>
                            <a:schemeClr val="dk2"/>
                          </a:solidFill>
                        </a:rPr>
                        <a:t>Use Forms to set quizzes</a:t>
                      </a:r>
                      <a:endParaRPr i="1" sz="1300"/>
                    </a:p>
                  </a:txBody>
                  <a:tcPr marT="91425" marB="91425" marR="91425" marL="91425"/>
                </a:tc>
                <a:tc>
                  <a:txBody>
                    <a:bodyPr/>
                    <a:lstStyle/>
                    <a:p>
                      <a:pPr indent="0" lvl="0" marL="0" rtl="0" algn="l">
                        <a:spcBef>
                          <a:spcPts val="0"/>
                        </a:spcBef>
                        <a:spcAft>
                          <a:spcPts val="0"/>
                        </a:spcAft>
                        <a:buNone/>
                      </a:pPr>
                      <a:r>
                        <a:rPr i="1" lang="en" sz="1300"/>
                        <a:t>Have </a:t>
                      </a:r>
                      <a:r>
                        <a:rPr i="1" lang="en" sz="1300"/>
                        <a:t>learners upload multi-media to classroom (documents, images, videos)</a:t>
                      </a:r>
                      <a:endParaRPr i="1" sz="1300"/>
                    </a:p>
                  </a:txBody>
                  <a:tcPr marT="91425" marB="91425" marR="91425" marL="91425"/>
                </a:tc>
              </a:tr>
              <a:tr h="381000">
                <a:tc>
                  <a:txBody>
                    <a:bodyPr/>
                    <a:lstStyle/>
                    <a:p>
                      <a:pPr indent="0" lvl="0" marL="0" rtl="0" algn="l">
                        <a:spcBef>
                          <a:spcPts val="0"/>
                        </a:spcBef>
                        <a:spcAft>
                          <a:spcPts val="0"/>
                        </a:spcAft>
                        <a:buNone/>
                      </a:pPr>
                      <a:r>
                        <a:rPr b="1" lang="en" sz="1300">
                          <a:solidFill>
                            <a:schemeClr val="dk2"/>
                          </a:solidFill>
                          <a:latin typeface="Lato"/>
                          <a:ea typeface="Lato"/>
                          <a:cs typeface="Lato"/>
                          <a:sym typeface="Lato"/>
                        </a:rPr>
                        <a:t>Give feedback</a:t>
                      </a:r>
                      <a:endParaRPr b="1" sz="1300">
                        <a:solidFill>
                          <a:schemeClr val="dk2"/>
                        </a:solidFill>
                        <a:latin typeface="Lato"/>
                        <a:ea typeface="Lato"/>
                        <a:cs typeface="Lato"/>
                        <a:sym typeface="Lato"/>
                      </a:endParaRPr>
                    </a:p>
                  </a:txBody>
                  <a:tcPr marT="91425" marB="91425" marR="91425" marL="91425"/>
                </a:tc>
                <a:tc>
                  <a:txBody>
                    <a:bodyPr/>
                    <a:lstStyle/>
                    <a:p>
                      <a:pPr indent="0" lvl="0" marL="0" rtl="0" algn="l">
                        <a:lnSpc>
                          <a:spcPct val="115000"/>
                        </a:lnSpc>
                        <a:spcBef>
                          <a:spcPts val="0"/>
                        </a:spcBef>
                        <a:spcAft>
                          <a:spcPts val="0"/>
                        </a:spcAft>
                        <a:buNone/>
                      </a:pPr>
                      <a:r>
                        <a:rPr i="1" lang="en" sz="1300">
                          <a:solidFill>
                            <a:schemeClr val="dk2"/>
                          </a:solidFill>
                        </a:rPr>
                        <a:t>Give feedback by phone/ email</a:t>
                      </a:r>
                      <a:endParaRPr i="1" sz="1300">
                        <a:solidFill>
                          <a:schemeClr val="dk2"/>
                        </a:solidFill>
                      </a:endParaRPr>
                    </a:p>
                  </a:txBody>
                  <a:tcPr marT="91425" marB="91425" marR="91425" marL="91425"/>
                </a:tc>
                <a:tc>
                  <a:txBody>
                    <a:bodyPr/>
                    <a:lstStyle/>
                    <a:p>
                      <a:pPr indent="0" lvl="0" marL="0" rtl="0" algn="l">
                        <a:lnSpc>
                          <a:spcPct val="115000"/>
                        </a:lnSpc>
                        <a:spcBef>
                          <a:spcPts val="0"/>
                        </a:spcBef>
                        <a:spcAft>
                          <a:spcPts val="0"/>
                        </a:spcAft>
                        <a:buNone/>
                      </a:pPr>
                      <a:r>
                        <a:rPr i="1" lang="en" sz="1300"/>
                        <a:t>Type comments on learner work in classroom</a:t>
                      </a:r>
                      <a:endParaRPr i="1" sz="1300"/>
                    </a:p>
                  </a:txBody>
                  <a:tcPr marT="91425" marB="91425" marR="91425" marL="91425"/>
                </a:tc>
                <a:tc>
                  <a:txBody>
                    <a:bodyPr/>
                    <a:lstStyle/>
                    <a:p>
                      <a:pPr indent="0" lvl="0" marL="0" rtl="0" algn="l">
                        <a:spcBef>
                          <a:spcPts val="0"/>
                        </a:spcBef>
                        <a:spcAft>
                          <a:spcPts val="0"/>
                        </a:spcAft>
                        <a:buClr>
                          <a:schemeClr val="dk2"/>
                        </a:buClr>
                        <a:buSzPts val="1100"/>
                        <a:buFont typeface="Arial"/>
                        <a:buNone/>
                      </a:pPr>
                      <a:r>
                        <a:rPr i="1" lang="en" sz="1300">
                          <a:solidFill>
                            <a:schemeClr val="dk2"/>
                          </a:solidFill>
                        </a:rPr>
                        <a:t>Use screencastify to upload video feedback</a:t>
                      </a:r>
                      <a:endParaRPr i="1" sz="1300"/>
                    </a:p>
                  </a:txBody>
                  <a:tcPr marT="91425" marB="91425" marR="91425" marL="91425"/>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Purpose of this session</a:t>
            </a:r>
            <a:endParaRPr/>
          </a:p>
        </p:txBody>
      </p:sp>
      <p:sp>
        <p:nvSpPr>
          <p:cNvPr id="79" name="Google Shape;79;p1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Assess which parts of your subject could be delivered online</a:t>
            </a:r>
            <a:endParaRPr/>
          </a:p>
          <a:p>
            <a:pPr indent="-342900" lvl="0" marL="457200" rtl="0" algn="l">
              <a:spcBef>
                <a:spcPts val="0"/>
              </a:spcBef>
              <a:spcAft>
                <a:spcPts val="0"/>
              </a:spcAft>
              <a:buSzPts val="1800"/>
              <a:buChar char="●"/>
            </a:pPr>
            <a:r>
              <a:rPr lang="en"/>
              <a:t>Identify ways G-Suite (in particular Google Classroom and Meet) can support online learning</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i="1" sz="2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start point</a:t>
            </a:r>
            <a:endParaRPr/>
          </a:p>
        </p:txBody>
      </p:sp>
      <p:sp>
        <p:nvSpPr>
          <p:cNvPr id="85" name="Google Shape;85;p15"/>
          <p:cNvSpPr txBox="1"/>
          <p:nvPr>
            <p:ph idx="1" type="body"/>
          </p:nvPr>
        </p:nvSpPr>
        <p:spPr>
          <a:xfrm>
            <a:off x="2400262" y="1341076"/>
            <a:ext cx="6321600" cy="30024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This situation is unexpected, unprecedented and presents a major challenge. It is requiring all of us to adapt at high speed. It’s easier for some tutors than others, depending on who you have at home, your IT experience &amp; and what space/equipment you have</a:t>
            </a:r>
            <a:endParaRPr sz="1600"/>
          </a:p>
          <a:p>
            <a:pPr indent="-330200" lvl="0" marL="457200" rtl="0" algn="l">
              <a:spcBef>
                <a:spcPts val="0"/>
              </a:spcBef>
              <a:spcAft>
                <a:spcPts val="0"/>
              </a:spcAft>
              <a:buSzPts val="1600"/>
              <a:buChar char="●"/>
            </a:pPr>
            <a:r>
              <a:rPr lang="en" sz="1600"/>
              <a:t>Potential upsides :</a:t>
            </a:r>
            <a:endParaRPr sz="1600"/>
          </a:p>
          <a:p>
            <a:pPr indent="-330200" lvl="1" marL="914400" rtl="0" algn="l">
              <a:spcBef>
                <a:spcPts val="0"/>
              </a:spcBef>
              <a:spcAft>
                <a:spcPts val="0"/>
              </a:spcAft>
              <a:buSzPts val="1600"/>
              <a:buChar char="○"/>
            </a:pPr>
            <a:r>
              <a:rPr lang="en" sz="1600"/>
              <a:t>A</a:t>
            </a:r>
            <a:r>
              <a:rPr lang="en" sz="1600"/>
              <a:t> push to become more confident with the IT we have</a:t>
            </a:r>
            <a:endParaRPr sz="1600"/>
          </a:p>
          <a:p>
            <a:pPr indent="-330200" lvl="1" marL="914400" rtl="0" algn="l">
              <a:spcBef>
                <a:spcPts val="0"/>
              </a:spcBef>
              <a:spcAft>
                <a:spcPts val="0"/>
              </a:spcAft>
              <a:buSzPts val="1600"/>
              <a:buChar char="○"/>
            </a:pPr>
            <a:r>
              <a:rPr lang="en" sz="1600"/>
              <a:t>Opens up new ways of teaching</a:t>
            </a:r>
            <a:endParaRPr sz="1600"/>
          </a:p>
          <a:p>
            <a:pPr indent="-330200" lvl="1" marL="914400" rtl="0" algn="l">
              <a:spcBef>
                <a:spcPts val="0"/>
              </a:spcBef>
              <a:spcAft>
                <a:spcPts val="0"/>
              </a:spcAft>
              <a:buSzPts val="1600"/>
              <a:buChar char="○"/>
            </a:pPr>
            <a:r>
              <a:rPr lang="en" sz="1600"/>
              <a:t>Learner support - reduce feelings of social isolation &amp; help them to achieve positive outcomes during lock down</a:t>
            </a:r>
            <a:endParaRPr sz="1600"/>
          </a:p>
          <a:p>
            <a:pPr indent="0" lvl="0" marL="0" rtl="0" algn="l">
              <a:spcBef>
                <a:spcPts val="1600"/>
              </a:spcBef>
              <a:spcAft>
                <a:spcPts val="1600"/>
              </a:spcAft>
              <a:buNone/>
            </a:pPr>
            <a:r>
              <a:rPr i="1" lang="en"/>
              <a:t>The focus is to look for what we can do, not what we can’t</a:t>
            </a:r>
            <a:endParaRPr i="1"/>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6"/>
          <p:cNvSpPr txBox="1"/>
          <p:nvPr>
            <p:ph type="title"/>
          </p:nvPr>
        </p:nvSpPr>
        <p:spPr>
          <a:xfrm>
            <a:off x="570475" y="520725"/>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Positivity, but first - Problems</a:t>
            </a:r>
            <a:endParaRPr/>
          </a:p>
        </p:txBody>
      </p:sp>
      <p:graphicFrame>
        <p:nvGraphicFramePr>
          <p:cNvPr id="91" name="Google Shape;91;p16"/>
          <p:cNvGraphicFramePr/>
          <p:nvPr/>
        </p:nvGraphicFramePr>
        <p:xfrm>
          <a:off x="570475" y="1156125"/>
          <a:ext cx="3000000" cy="3000000"/>
        </p:xfrm>
        <a:graphic>
          <a:graphicData uri="http://schemas.openxmlformats.org/drawingml/2006/table">
            <a:tbl>
              <a:tblPr>
                <a:noFill/>
                <a:tableStyleId>{B8C1E621-9031-4F30-ABFC-AAC5F3DE5D15}</a:tableStyleId>
              </a:tblPr>
              <a:tblGrid>
                <a:gridCol w="2323500"/>
                <a:gridCol w="6036575"/>
              </a:tblGrid>
              <a:tr h="404125">
                <a:tc>
                  <a:txBody>
                    <a:bodyPr/>
                    <a:lstStyle/>
                    <a:p>
                      <a:pPr indent="0" lvl="0" marL="0" rtl="0" algn="l">
                        <a:lnSpc>
                          <a:spcPct val="100000"/>
                        </a:lnSpc>
                        <a:spcBef>
                          <a:spcPts val="0"/>
                        </a:spcBef>
                        <a:spcAft>
                          <a:spcPts val="0"/>
                        </a:spcAft>
                        <a:buNone/>
                      </a:pPr>
                      <a:r>
                        <a:rPr b="1" lang="en" sz="900"/>
                        <a:t>Issue</a:t>
                      </a:r>
                      <a:endParaRPr b="1" sz="900"/>
                    </a:p>
                  </a:txBody>
                  <a:tcPr marT="91425" marB="91425" marR="91425" marL="91425"/>
                </a:tc>
                <a:tc>
                  <a:txBody>
                    <a:bodyPr/>
                    <a:lstStyle/>
                    <a:p>
                      <a:pPr indent="0" lvl="0" marL="0" rtl="0" algn="l">
                        <a:lnSpc>
                          <a:spcPct val="100000"/>
                        </a:lnSpc>
                        <a:spcBef>
                          <a:spcPts val="0"/>
                        </a:spcBef>
                        <a:spcAft>
                          <a:spcPts val="0"/>
                        </a:spcAft>
                        <a:buNone/>
                      </a:pPr>
                      <a:r>
                        <a:rPr b="1" lang="en" sz="900"/>
                        <a:t>In scope for today?</a:t>
                      </a:r>
                      <a:endParaRPr b="1" sz="900"/>
                    </a:p>
                  </a:txBody>
                  <a:tcPr marT="91425" marB="91425" marR="91425" marL="91425"/>
                </a:tc>
              </a:tr>
              <a:tr h="381000">
                <a:tc>
                  <a:txBody>
                    <a:bodyPr/>
                    <a:lstStyle/>
                    <a:p>
                      <a:pPr indent="0" lvl="0" marL="0" rtl="0" algn="l">
                        <a:lnSpc>
                          <a:spcPct val="100000"/>
                        </a:lnSpc>
                        <a:spcBef>
                          <a:spcPts val="0"/>
                        </a:spcBef>
                        <a:spcAft>
                          <a:spcPts val="0"/>
                        </a:spcAft>
                        <a:buNone/>
                      </a:pPr>
                      <a:r>
                        <a:rPr lang="en" sz="900"/>
                        <a:t>I can’t use technology / this isn’t worth my time to get up to speed</a:t>
                      </a:r>
                      <a:endParaRPr sz="9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B cap="flat" cmpd="sng" w="9525">
                      <a:solidFill>
                        <a:srgbClr val="9E9E9E"/>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b="1" lang="en" sz="900">
                          <a:solidFill>
                            <a:srgbClr val="38761D"/>
                          </a:solidFill>
                        </a:rPr>
                        <a:t>Yes, in scope</a:t>
                      </a:r>
                      <a:r>
                        <a:rPr lang="en" sz="900"/>
                        <a:t>. We’ll look at what’s out there, practice some bits and identify further training needs. We can look at how online teaching elements can be useful even once we’re back to face to face teaching</a:t>
                      </a:r>
                      <a:endParaRPr b="1" sz="900">
                        <a:solidFill>
                          <a:srgbClr val="990000"/>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B cap="flat" cmpd="sng" w="9525">
                      <a:solidFill>
                        <a:srgbClr val="9E9E9E"/>
                      </a:solidFill>
                      <a:prstDash val="solid"/>
                      <a:round/>
                      <a:headEnd len="sm" w="sm" type="none"/>
                      <a:tailEnd len="sm" w="sm" type="none"/>
                    </a:lnB>
                  </a:tcPr>
                </a:tc>
              </a:tr>
              <a:tr h="381000">
                <a:tc>
                  <a:txBody>
                    <a:bodyPr/>
                    <a:lstStyle/>
                    <a:p>
                      <a:pPr indent="0" lvl="0" marL="0" rtl="0" algn="l">
                        <a:lnSpc>
                          <a:spcPct val="100000"/>
                        </a:lnSpc>
                        <a:spcBef>
                          <a:spcPts val="0"/>
                        </a:spcBef>
                        <a:spcAft>
                          <a:spcPts val="0"/>
                        </a:spcAft>
                        <a:buNone/>
                      </a:pPr>
                      <a:r>
                        <a:rPr lang="en" sz="900"/>
                        <a:t>My learners won’t want to engage / have too many distractions</a:t>
                      </a:r>
                      <a:endParaRPr sz="9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b="1" lang="en" sz="900">
                          <a:solidFill>
                            <a:srgbClr val="38761D"/>
                          </a:solidFill>
                        </a:rPr>
                        <a:t>Yes, in scope</a:t>
                      </a:r>
                      <a:r>
                        <a:rPr lang="en" sz="900"/>
                        <a:t>. We’ll look at how we can use technology to make content accessible and flexible - not one size fits all</a:t>
                      </a:r>
                      <a:endParaRPr b="1" sz="900">
                        <a:solidFill>
                          <a:srgbClr val="990000"/>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lnSpc>
                          <a:spcPct val="100000"/>
                        </a:lnSpc>
                        <a:spcBef>
                          <a:spcPts val="0"/>
                        </a:spcBef>
                        <a:spcAft>
                          <a:spcPts val="0"/>
                        </a:spcAft>
                        <a:buNone/>
                      </a:pPr>
                      <a:r>
                        <a:rPr lang="en" sz="900"/>
                        <a:t>My lessons won’t work online / all my materials are on paper</a:t>
                      </a:r>
                      <a:endParaRPr sz="9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00000"/>
                        </a:lnSpc>
                        <a:spcBef>
                          <a:spcPts val="0"/>
                        </a:spcBef>
                        <a:spcAft>
                          <a:spcPts val="0"/>
                        </a:spcAft>
                        <a:buClr>
                          <a:schemeClr val="dk2"/>
                        </a:buClr>
                        <a:buSzPts val="1100"/>
                        <a:buFont typeface="Arial"/>
                        <a:buNone/>
                      </a:pPr>
                      <a:r>
                        <a:rPr b="1" lang="en" sz="900">
                          <a:solidFill>
                            <a:srgbClr val="38761D"/>
                          </a:solidFill>
                        </a:rPr>
                        <a:t>Yes, in scope</a:t>
                      </a:r>
                      <a:r>
                        <a:rPr lang="en" sz="900">
                          <a:solidFill>
                            <a:schemeClr val="dk2"/>
                          </a:solidFill>
                        </a:rPr>
                        <a:t>. You can explore which elements of your teaching/subject can and cannot move online, and I’ll post guidance on ways to move paper resources onto google classroom</a:t>
                      </a:r>
                      <a:endParaRPr b="1" sz="900">
                        <a:solidFill>
                          <a:srgbClr val="38761D"/>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lnSpc>
                          <a:spcPct val="100000"/>
                        </a:lnSpc>
                        <a:spcBef>
                          <a:spcPts val="0"/>
                        </a:spcBef>
                        <a:spcAft>
                          <a:spcPts val="0"/>
                        </a:spcAft>
                        <a:buNone/>
                      </a:pPr>
                      <a:r>
                        <a:rPr lang="en" sz="900"/>
                        <a:t>I can’t run a lesson at home - I’m juggling kids / parents / sharing a computer</a:t>
                      </a:r>
                      <a:endParaRPr sz="9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00000"/>
                        </a:lnSpc>
                        <a:spcBef>
                          <a:spcPts val="0"/>
                        </a:spcBef>
                        <a:spcAft>
                          <a:spcPts val="0"/>
                        </a:spcAft>
                        <a:buClr>
                          <a:schemeClr val="dk2"/>
                        </a:buClr>
                        <a:buSzPts val="1100"/>
                        <a:buFont typeface="Arial"/>
                        <a:buNone/>
                      </a:pPr>
                      <a:r>
                        <a:rPr b="1" lang="en" sz="900">
                          <a:solidFill>
                            <a:srgbClr val="38761D"/>
                          </a:solidFill>
                        </a:rPr>
                        <a:t>Yes, in scope</a:t>
                      </a:r>
                      <a:r>
                        <a:rPr lang="en" sz="900">
                          <a:solidFill>
                            <a:schemeClr val="dk2"/>
                          </a:solidFill>
                        </a:rPr>
                        <a:t>. We’ll look at the various ways we can still provide GLH but not necessarily in one group or in one session. Flexibility is key</a:t>
                      </a:r>
                      <a:endParaRPr b="1" sz="900">
                        <a:solidFill>
                          <a:srgbClr val="38761D"/>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lnSpc>
                          <a:spcPct val="100000"/>
                        </a:lnSpc>
                        <a:spcBef>
                          <a:spcPts val="0"/>
                        </a:spcBef>
                        <a:spcAft>
                          <a:spcPts val="0"/>
                        </a:spcAft>
                        <a:buNone/>
                      </a:pPr>
                      <a:r>
                        <a:rPr lang="en" sz="900"/>
                        <a:t>I’ve got concerns about privacy</a:t>
                      </a:r>
                      <a:endParaRPr sz="9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Clr>
                          <a:schemeClr val="dk2"/>
                        </a:buClr>
                        <a:buSzPts val="1100"/>
                        <a:buFont typeface="Arial"/>
                        <a:buNone/>
                      </a:pPr>
                      <a:r>
                        <a:rPr b="1" lang="en" sz="900">
                          <a:solidFill>
                            <a:srgbClr val="38761D"/>
                          </a:solidFill>
                        </a:rPr>
                        <a:t>Yes, partially in scope</a:t>
                      </a:r>
                      <a:r>
                        <a:rPr lang="en" sz="900">
                          <a:solidFill>
                            <a:schemeClr val="dk2"/>
                          </a:solidFill>
                        </a:rPr>
                        <a:t>. We need to discuss the issues &amp; then follow up with a more formal approach</a:t>
                      </a:r>
                      <a:endParaRPr b="1" sz="900">
                        <a:solidFill>
                          <a:srgbClr val="38761D"/>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lnSpc>
                          <a:spcPct val="100000"/>
                        </a:lnSpc>
                        <a:spcBef>
                          <a:spcPts val="0"/>
                        </a:spcBef>
                        <a:spcAft>
                          <a:spcPts val="0"/>
                        </a:spcAft>
                        <a:buNone/>
                      </a:pPr>
                      <a:r>
                        <a:rPr lang="en" sz="900"/>
                        <a:t>Some learners don’t have computers / WiFi / ability to access</a:t>
                      </a:r>
                      <a:endParaRPr sz="9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b="1" lang="en" sz="900">
                          <a:solidFill>
                            <a:srgbClr val="666666"/>
                          </a:solidFill>
                        </a:rPr>
                        <a:t>Not in scope</a:t>
                      </a:r>
                      <a:r>
                        <a:rPr lang="en" sz="900"/>
                        <a:t>. We’re focussed on those learners who may be able to interact with us online</a:t>
                      </a:r>
                      <a:endParaRPr b="1" sz="900">
                        <a:solidFill>
                          <a:srgbClr val="38761D"/>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lnSpc>
                          <a:spcPct val="100000"/>
                        </a:lnSpc>
                        <a:spcBef>
                          <a:spcPts val="0"/>
                        </a:spcBef>
                        <a:spcAft>
                          <a:spcPts val="0"/>
                        </a:spcAft>
                        <a:buNone/>
                      </a:pPr>
                      <a:r>
                        <a:rPr lang="en" sz="900"/>
                        <a:t>What about my hours / pay / contract</a:t>
                      </a:r>
                      <a:endParaRPr sz="9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b="1" lang="en" sz="900">
                          <a:solidFill>
                            <a:srgbClr val="666666"/>
                          </a:solidFill>
                        </a:rPr>
                        <a:t>Not in scope</a:t>
                      </a:r>
                      <a:r>
                        <a:rPr lang="en" sz="900">
                          <a:solidFill>
                            <a:schemeClr val="dk2"/>
                          </a:solidFill>
                        </a:rPr>
                        <a:t>. Management are working on answers</a:t>
                      </a:r>
                      <a:endParaRPr b="1" sz="900">
                        <a:solidFill>
                          <a:srgbClr val="38761D"/>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7"/>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Session Outline</a:t>
            </a:r>
            <a:endParaRPr/>
          </a:p>
        </p:txBody>
      </p:sp>
      <p:sp>
        <p:nvSpPr>
          <p:cNvPr id="97" name="Google Shape;97;p17"/>
          <p:cNvSpPr txBox="1"/>
          <p:nvPr>
            <p:ph idx="1" type="body"/>
          </p:nvPr>
        </p:nvSpPr>
        <p:spPr>
          <a:xfrm>
            <a:off x="2400262" y="1341076"/>
            <a:ext cx="6321600" cy="30024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AutoNum type="arabicPeriod"/>
            </a:pPr>
            <a:r>
              <a:rPr lang="en" sz="1600"/>
              <a:t>Assess your teaching components, and begin to consider which can be moved online</a:t>
            </a:r>
            <a:endParaRPr sz="1600"/>
          </a:p>
          <a:p>
            <a:pPr indent="-330200" lvl="0" marL="457200" rtl="0" algn="l">
              <a:spcBef>
                <a:spcPts val="0"/>
              </a:spcBef>
              <a:spcAft>
                <a:spcPts val="0"/>
              </a:spcAft>
              <a:buSzPts val="1600"/>
              <a:buAutoNum type="arabicPeriod"/>
            </a:pPr>
            <a:r>
              <a:rPr lang="en" sz="1600"/>
              <a:t>Discuss the tools available, what they can offer and how we access them</a:t>
            </a:r>
            <a:endParaRPr sz="1600"/>
          </a:p>
          <a:p>
            <a:pPr indent="-330200" lvl="0" marL="457200" rtl="0" algn="l">
              <a:spcBef>
                <a:spcPts val="0"/>
              </a:spcBef>
              <a:spcAft>
                <a:spcPts val="0"/>
              </a:spcAft>
              <a:buSzPts val="1600"/>
              <a:buAutoNum type="arabicPeriod"/>
            </a:pPr>
            <a:r>
              <a:rPr lang="en" sz="1600"/>
              <a:t>Consider specific issues around the practicalities of remote teaching</a:t>
            </a:r>
            <a:endParaRPr sz="1600"/>
          </a:p>
          <a:p>
            <a:pPr indent="-330200" lvl="0" marL="457200" rtl="0" algn="l">
              <a:spcBef>
                <a:spcPts val="0"/>
              </a:spcBef>
              <a:spcAft>
                <a:spcPts val="0"/>
              </a:spcAft>
              <a:buSzPts val="1600"/>
              <a:buAutoNum type="arabicPeriod"/>
            </a:pPr>
            <a:r>
              <a:rPr lang="en" sz="1600"/>
              <a:t>Identify training needs, resources and next steps</a:t>
            </a:r>
            <a:endParaRPr sz="1600"/>
          </a:p>
          <a:p>
            <a:pPr indent="0" lvl="0" marL="0" rtl="0" algn="l">
              <a:spcBef>
                <a:spcPts val="1600"/>
              </a:spcBef>
              <a:spcAft>
                <a:spcPts val="1600"/>
              </a:spcAft>
              <a:buNone/>
            </a:pPr>
            <a:r>
              <a:t/>
            </a:r>
            <a:endParaRPr sz="1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8"/>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Components of teaching before COVID-19</a:t>
            </a:r>
            <a:endParaRPr/>
          </a:p>
        </p:txBody>
      </p:sp>
      <p:sp>
        <p:nvSpPr>
          <p:cNvPr id="103" name="Google Shape;103;p18"/>
          <p:cNvSpPr txBox="1"/>
          <p:nvPr>
            <p:ph idx="1" type="body"/>
          </p:nvPr>
        </p:nvSpPr>
        <p:spPr>
          <a:xfrm>
            <a:off x="2400250" y="1690925"/>
            <a:ext cx="6321600" cy="2744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What are the components of </a:t>
            </a:r>
            <a:r>
              <a:rPr b="1" lang="en"/>
              <a:t>your </a:t>
            </a:r>
            <a:r>
              <a:rPr lang="en"/>
              <a:t>teaching?</a:t>
            </a:r>
            <a:endParaRPr/>
          </a:p>
          <a:p>
            <a:pPr indent="-330200" lvl="1" marL="914400" rtl="0" algn="l">
              <a:spcBef>
                <a:spcPts val="0"/>
              </a:spcBef>
              <a:spcAft>
                <a:spcPts val="0"/>
              </a:spcAft>
              <a:buSzPts val="1600"/>
              <a:buChar char="○"/>
            </a:pPr>
            <a:r>
              <a:rPr lang="en" sz="1600"/>
              <a:t>Do you do demonstrations / model outcomes for learners?</a:t>
            </a:r>
            <a:endParaRPr sz="1600"/>
          </a:p>
          <a:p>
            <a:pPr indent="-330200" lvl="1" marL="914400" rtl="0" algn="l">
              <a:spcBef>
                <a:spcPts val="0"/>
              </a:spcBef>
              <a:spcAft>
                <a:spcPts val="0"/>
              </a:spcAft>
              <a:buSzPts val="1600"/>
              <a:buChar char="○"/>
            </a:pPr>
            <a:r>
              <a:rPr lang="en" sz="1600"/>
              <a:t>Do you use presentations?</a:t>
            </a:r>
            <a:endParaRPr sz="1600"/>
          </a:p>
          <a:p>
            <a:pPr indent="-330200" lvl="1" marL="914400" rtl="0" algn="l">
              <a:spcBef>
                <a:spcPts val="0"/>
              </a:spcBef>
              <a:spcAft>
                <a:spcPts val="0"/>
              </a:spcAft>
              <a:buSzPts val="1600"/>
              <a:buChar char="○"/>
            </a:pPr>
            <a:r>
              <a:rPr lang="en" sz="1600"/>
              <a:t>Do you use a whiteboard?</a:t>
            </a:r>
            <a:endParaRPr sz="1600"/>
          </a:p>
          <a:p>
            <a:pPr indent="-330200" lvl="1" marL="914400" rtl="0" algn="l">
              <a:spcBef>
                <a:spcPts val="0"/>
              </a:spcBef>
              <a:spcAft>
                <a:spcPts val="0"/>
              </a:spcAft>
              <a:buSzPts val="1600"/>
              <a:buChar char="○"/>
            </a:pPr>
            <a:r>
              <a:rPr lang="en" sz="1600"/>
              <a:t>Do you use group discussions, pair work?</a:t>
            </a:r>
            <a:endParaRPr sz="1600"/>
          </a:p>
          <a:p>
            <a:pPr indent="-330200" lvl="1" marL="914400" rtl="0" algn="l">
              <a:spcBef>
                <a:spcPts val="0"/>
              </a:spcBef>
              <a:spcAft>
                <a:spcPts val="0"/>
              </a:spcAft>
              <a:buSzPts val="1600"/>
              <a:buChar char="○"/>
            </a:pPr>
            <a:r>
              <a:rPr lang="en" sz="1600"/>
              <a:t>What types of resources do you give to learners?</a:t>
            </a:r>
            <a:endParaRPr sz="1600"/>
          </a:p>
          <a:p>
            <a:pPr indent="-330200" lvl="1" marL="914400" rtl="0" algn="l">
              <a:spcBef>
                <a:spcPts val="0"/>
              </a:spcBef>
              <a:spcAft>
                <a:spcPts val="0"/>
              </a:spcAft>
              <a:buSzPts val="1600"/>
              <a:buChar char="○"/>
            </a:pPr>
            <a:r>
              <a:rPr lang="en" sz="1600"/>
              <a:t>How do learners demonstrate understanding / complete tasks?</a:t>
            </a:r>
            <a:endParaRPr sz="1600"/>
          </a:p>
          <a:p>
            <a:pPr indent="-330200" lvl="1" marL="914400" rtl="0" algn="l">
              <a:spcBef>
                <a:spcPts val="0"/>
              </a:spcBef>
              <a:spcAft>
                <a:spcPts val="0"/>
              </a:spcAft>
              <a:buSzPts val="1600"/>
              <a:buChar char="○"/>
            </a:pPr>
            <a:r>
              <a:rPr lang="en" sz="1600"/>
              <a:t>How do you assess learners?</a:t>
            </a:r>
            <a:endParaRPr sz="1600"/>
          </a:p>
          <a:p>
            <a:pPr indent="-330200" lvl="1" marL="914400" rtl="0" algn="l">
              <a:spcBef>
                <a:spcPts val="0"/>
              </a:spcBef>
              <a:spcAft>
                <a:spcPts val="0"/>
              </a:spcAft>
              <a:buSzPts val="1600"/>
              <a:buChar char="○"/>
            </a:pPr>
            <a:r>
              <a:rPr lang="en" sz="1600"/>
              <a:t>How do you feed back to learners?</a:t>
            </a:r>
            <a:endParaRPr sz="1600"/>
          </a:p>
        </p:txBody>
      </p:sp>
      <p:sp>
        <p:nvSpPr>
          <p:cNvPr id="104" name="Google Shape;104;p18"/>
          <p:cNvSpPr/>
          <p:nvPr/>
        </p:nvSpPr>
        <p:spPr>
          <a:xfrm>
            <a:off x="233500" y="863150"/>
            <a:ext cx="1719300" cy="955200"/>
          </a:xfrm>
          <a:prstGeom prst="wedgeRoundRectCallout">
            <a:avLst>
              <a:gd fmla="val 84972" name="adj1"/>
              <a:gd fmla="val 33697" name="adj2"/>
              <a:gd fmla="val 0" name="adj3"/>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latin typeface="Raleway"/>
                <a:ea typeface="Raleway"/>
                <a:cs typeface="Raleway"/>
                <a:sym typeface="Raleway"/>
              </a:rPr>
              <a:t>This is unique to your area, subject &amp; teaching style</a:t>
            </a:r>
            <a:endParaRPr i="1">
              <a:latin typeface="Raleway"/>
              <a:ea typeface="Raleway"/>
              <a:cs typeface="Raleway"/>
              <a:sym typeface="Raleway"/>
            </a:endParaRPr>
          </a:p>
        </p:txBody>
      </p:sp>
      <p:sp>
        <p:nvSpPr>
          <p:cNvPr id="105" name="Google Shape;105;p18"/>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1. Assess your teaching components, and begin to consider which can be moved online</a:t>
            </a:r>
            <a:endParaRPr>
              <a:solidFill>
                <a:srgbClr val="999999"/>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9"/>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are some components of online teaching?</a:t>
            </a:r>
            <a:endParaRPr/>
          </a:p>
        </p:txBody>
      </p:sp>
      <p:sp>
        <p:nvSpPr>
          <p:cNvPr id="111" name="Google Shape;111;p19"/>
          <p:cNvSpPr txBox="1"/>
          <p:nvPr>
            <p:ph idx="1" type="body"/>
          </p:nvPr>
        </p:nvSpPr>
        <p:spPr>
          <a:xfrm>
            <a:off x="2410100" y="1853650"/>
            <a:ext cx="6321600" cy="2744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Video conferencing - live teaching</a:t>
            </a:r>
            <a:endParaRPr/>
          </a:p>
          <a:p>
            <a:pPr indent="-342900" lvl="0" marL="457200" rtl="0" algn="l">
              <a:spcBef>
                <a:spcPts val="0"/>
              </a:spcBef>
              <a:spcAft>
                <a:spcPts val="0"/>
              </a:spcAft>
              <a:buSzPts val="1800"/>
              <a:buChar char="●"/>
            </a:pPr>
            <a:r>
              <a:rPr lang="en"/>
              <a:t>Pre-recorded video demos/clips</a:t>
            </a:r>
            <a:endParaRPr/>
          </a:p>
          <a:p>
            <a:pPr indent="-342900" lvl="0" marL="457200" rtl="0" algn="l">
              <a:spcBef>
                <a:spcPts val="0"/>
              </a:spcBef>
              <a:spcAft>
                <a:spcPts val="0"/>
              </a:spcAft>
              <a:buSzPts val="1800"/>
              <a:buChar char="●"/>
            </a:pPr>
            <a:r>
              <a:rPr lang="en"/>
              <a:t>Providing downloadable resources</a:t>
            </a:r>
            <a:endParaRPr/>
          </a:p>
          <a:p>
            <a:pPr indent="-342900" lvl="0" marL="457200" rtl="0" algn="l">
              <a:spcBef>
                <a:spcPts val="0"/>
              </a:spcBef>
              <a:spcAft>
                <a:spcPts val="0"/>
              </a:spcAft>
              <a:buSzPts val="1800"/>
              <a:buChar char="●"/>
            </a:pPr>
            <a:r>
              <a:rPr lang="en"/>
              <a:t>Sharing links to useful websites/ resources / youtube </a:t>
            </a:r>
            <a:endParaRPr/>
          </a:p>
          <a:p>
            <a:pPr indent="-342900" lvl="0" marL="457200" rtl="0" algn="l">
              <a:spcBef>
                <a:spcPts val="0"/>
              </a:spcBef>
              <a:spcAft>
                <a:spcPts val="0"/>
              </a:spcAft>
              <a:buSzPts val="1800"/>
              <a:buChar char="●"/>
            </a:pPr>
            <a:r>
              <a:rPr lang="en"/>
              <a:t>Setting assignments / quizzes</a:t>
            </a:r>
            <a:endParaRPr/>
          </a:p>
          <a:p>
            <a:pPr indent="-342900" lvl="0" marL="457200" rtl="0" algn="l">
              <a:spcBef>
                <a:spcPts val="0"/>
              </a:spcBef>
              <a:spcAft>
                <a:spcPts val="0"/>
              </a:spcAft>
              <a:buSzPts val="1800"/>
              <a:buChar char="●"/>
            </a:pPr>
            <a:r>
              <a:rPr lang="en"/>
              <a:t>Feeding back to </a:t>
            </a:r>
            <a:r>
              <a:rPr lang="en"/>
              <a:t>learners (via email, chat or video)</a:t>
            </a:r>
            <a:endParaRPr/>
          </a:p>
        </p:txBody>
      </p:sp>
      <p:sp>
        <p:nvSpPr>
          <p:cNvPr id="112" name="Google Shape;112;p19"/>
          <p:cNvSpPr/>
          <p:nvPr/>
        </p:nvSpPr>
        <p:spPr>
          <a:xfrm>
            <a:off x="233475" y="749950"/>
            <a:ext cx="1825500" cy="1216800"/>
          </a:xfrm>
          <a:prstGeom prst="wedgeRoundRectCallout">
            <a:avLst>
              <a:gd fmla="val 80608" name="adj1"/>
              <a:gd fmla="val 40135" name="adj2"/>
              <a:gd fmla="val 0" name="adj3"/>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latin typeface="Raleway"/>
                <a:ea typeface="Raleway"/>
                <a:cs typeface="Raleway"/>
                <a:sym typeface="Raleway"/>
              </a:rPr>
              <a:t>Link your teaching elements to the technology that helps deliver remotely</a:t>
            </a:r>
            <a:endParaRPr i="1">
              <a:latin typeface="Raleway"/>
              <a:ea typeface="Raleway"/>
              <a:cs typeface="Raleway"/>
              <a:sym typeface="Raleway"/>
            </a:endParaRPr>
          </a:p>
        </p:txBody>
      </p:sp>
      <p:sp>
        <p:nvSpPr>
          <p:cNvPr id="113" name="Google Shape;113;p19"/>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1. Assess your teaching components, and begin to consider which can be moved online</a:t>
            </a:r>
            <a:endParaRPr>
              <a:solidFill>
                <a:srgbClr val="999999"/>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0"/>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G-Suite</a:t>
            </a:r>
            <a:endParaRPr/>
          </a:p>
        </p:txBody>
      </p:sp>
      <p:sp>
        <p:nvSpPr>
          <p:cNvPr id="119" name="Google Shape;119;p20"/>
          <p:cNvSpPr txBox="1"/>
          <p:nvPr>
            <p:ph idx="1" type="body"/>
          </p:nvPr>
        </p:nvSpPr>
        <p:spPr>
          <a:xfrm>
            <a:off x="2410100" y="1853650"/>
            <a:ext cx="6321600" cy="2744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GMail</a:t>
            </a:r>
            <a:endParaRPr/>
          </a:p>
          <a:p>
            <a:pPr indent="-342900" lvl="0" marL="457200" rtl="0" algn="l">
              <a:spcBef>
                <a:spcPts val="0"/>
              </a:spcBef>
              <a:spcAft>
                <a:spcPts val="0"/>
              </a:spcAft>
              <a:buSzPts val="1800"/>
              <a:buChar char="●"/>
            </a:pPr>
            <a:r>
              <a:rPr lang="en"/>
              <a:t>Classroom</a:t>
            </a:r>
            <a:endParaRPr/>
          </a:p>
          <a:p>
            <a:pPr indent="-342900" lvl="0" marL="457200" rtl="0" algn="l">
              <a:spcBef>
                <a:spcPts val="0"/>
              </a:spcBef>
              <a:spcAft>
                <a:spcPts val="0"/>
              </a:spcAft>
              <a:buSzPts val="1800"/>
              <a:buChar char="●"/>
            </a:pPr>
            <a:r>
              <a:rPr lang="en"/>
              <a:t>Drive</a:t>
            </a:r>
            <a:endParaRPr/>
          </a:p>
          <a:p>
            <a:pPr indent="-342900" lvl="0" marL="457200" rtl="0" algn="l">
              <a:spcBef>
                <a:spcPts val="0"/>
              </a:spcBef>
              <a:spcAft>
                <a:spcPts val="0"/>
              </a:spcAft>
              <a:buSzPts val="1800"/>
              <a:buChar char="●"/>
            </a:pPr>
            <a:r>
              <a:rPr lang="en"/>
              <a:t>Docs / Slides / Sheets</a:t>
            </a:r>
            <a:endParaRPr/>
          </a:p>
          <a:p>
            <a:pPr indent="-342900" lvl="0" marL="457200" rtl="0" algn="l">
              <a:spcBef>
                <a:spcPts val="0"/>
              </a:spcBef>
              <a:spcAft>
                <a:spcPts val="0"/>
              </a:spcAft>
              <a:buSzPts val="1800"/>
              <a:buChar char="●"/>
            </a:pPr>
            <a:r>
              <a:rPr lang="en"/>
              <a:t>Forms</a:t>
            </a:r>
            <a:endParaRPr/>
          </a:p>
          <a:p>
            <a:pPr indent="-342900" lvl="0" marL="457200" rtl="0" algn="l">
              <a:spcBef>
                <a:spcPts val="0"/>
              </a:spcBef>
              <a:spcAft>
                <a:spcPts val="0"/>
              </a:spcAft>
              <a:buSzPts val="1800"/>
              <a:buChar char="●"/>
            </a:pPr>
            <a:r>
              <a:rPr lang="en"/>
              <a:t>Meet</a:t>
            </a:r>
            <a:endParaRPr/>
          </a:p>
          <a:p>
            <a:pPr indent="-342900" lvl="0" marL="457200" rtl="0" algn="l">
              <a:spcBef>
                <a:spcPts val="0"/>
              </a:spcBef>
              <a:spcAft>
                <a:spcPts val="0"/>
              </a:spcAft>
              <a:buSzPts val="1800"/>
              <a:buChar char="●"/>
            </a:pPr>
            <a:r>
              <a:rPr lang="en"/>
              <a:t>Jam</a:t>
            </a:r>
            <a:endParaRPr/>
          </a:p>
          <a:p>
            <a:pPr indent="-342900" lvl="0" marL="457200" rtl="0" algn="l">
              <a:spcBef>
                <a:spcPts val="0"/>
              </a:spcBef>
              <a:spcAft>
                <a:spcPts val="0"/>
              </a:spcAft>
              <a:buSzPts val="1800"/>
              <a:buChar char="●"/>
            </a:pPr>
            <a:r>
              <a:rPr lang="en"/>
              <a:t>Keep</a:t>
            </a:r>
            <a:endParaRPr/>
          </a:p>
        </p:txBody>
      </p:sp>
      <p:sp>
        <p:nvSpPr>
          <p:cNvPr id="120" name="Google Shape;120;p20"/>
          <p:cNvSpPr/>
          <p:nvPr/>
        </p:nvSpPr>
        <p:spPr>
          <a:xfrm>
            <a:off x="233475" y="749950"/>
            <a:ext cx="1825500" cy="1146000"/>
          </a:xfrm>
          <a:prstGeom prst="wedgeRoundRectCallout">
            <a:avLst>
              <a:gd fmla="val 80608" name="adj1"/>
              <a:gd fmla="val 40135" name="adj2"/>
              <a:gd fmla="val 0" name="adj3"/>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latin typeface="Raleway"/>
                <a:ea typeface="Raleway"/>
                <a:cs typeface="Raleway"/>
                <a:sym typeface="Raleway"/>
              </a:rPr>
              <a:t>All of your teaching apps are accessed through the G-Suite ‘waffle’</a:t>
            </a:r>
            <a:endParaRPr i="1">
              <a:latin typeface="Raleway"/>
              <a:ea typeface="Raleway"/>
              <a:cs typeface="Raleway"/>
              <a:sym typeface="Raleway"/>
            </a:endParaRPr>
          </a:p>
        </p:txBody>
      </p:sp>
      <p:sp>
        <p:nvSpPr>
          <p:cNvPr id="121" name="Google Shape;121;p20"/>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2. Discuss the tools available, what they can offer and how we access them</a:t>
            </a:r>
            <a:endParaRPr>
              <a:solidFill>
                <a:srgbClr val="999999"/>
              </a:solidFill>
              <a:latin typeface="Lato"/>
              <a:ea typeface="Lato"/>
              <a:cs typeface="Lato"/>
              <a:sym typeface="Lato"/>
            </a:endParaRPr>
          </a:p>
        </p:txBody>
      </p:sp>
      <p:sp>
        <p:nvSpPr>
          <p:cNvPr id="122" name="Google Shape;122;p20"/>
          <p:cNvSpPr txBox="1"/>
          <p:nvPr/>
        </p:nvSpPr>
        <p:spPr>
          <a:xfrm>
            <a:off x="2814500" y="1180150"/>
            <a:ext cx="5780700" cy="50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L</a:t>
            </a:r>
            <a:r>
              <a:rPr lang="en">
                <a:latin typeface="Lato"/>
                <a:ea typeface="Lato"/>
                <a:cs typeface="Lato"/>
                <a:sym typeface="Lato"/>
              </a:rPr>
              <a:t>og in to Gmail, then click the waffle to see all the G-suite apps</a:t>
            </a:r>
            <a:endParaRPr>
              <a:latin typeface="Lato"/>
              <a:ea typeface="Lato"/>
              <a:cs typeface="Lato"/>
              <a:sym typeface="Lato"/>
            </a:endParaRPr>
          </a:p>
        </p:txBody>
      </p:sp>
      <p:pic>
        <p:nvPicPr>
          <p:cNvPr id="123" name="Google Shape;123;p20"/>
          <p:cNvPicPr preferRelativeResize="0"/>
          <p:nvPr/>
        </p:nvPicPr>
        <p:blipFill>
          <a:blip r:embed="rId3">
            <a:alphaModFix/>
          </a:blip>
          <a:stretch>
            <a:fillRect/>
          </a:stretch>
        </p:blipFill>
        <p:spPr>
          <a:xfrm>
            <a:off x="5523463" y="1765675"/>
            <a:ext cx="3286125" cy="1733550"/>
          </a:xfrm>
          <a:prstGeom prst="rect">
            <a:avLst/>
          </a:prstGeom>
          <a:noFill/>
          <a:ln cap="flat" cmpd="sng" w="9525">
            <a:solidFill>
              <a:schemeClr val="dk2"/>
            </a:solidFill>
            <a:prstDash val="solid"/>
            <a:round/>
            <a:headEnd len="sm" w="sm" type="none"/>
            <a:tailEnd len="sm" w="sm" type="none"/>
          </a:ln>
        </p:spPr>
      </p:pic>
      <p:cxnSp>
        <p:nvCxnSpPr>
          <p:cNvPr id="124" name="Google Shape;124;p20"/>
          <p:cNvCxnSpPr/>
          <p:nvPr/>
        </p:nvCxnSpPr>
        <p:spPr>
          <a:xfrm>
            <a:off x="5504325" y="1528200"/>
            <a:ext cx="1490400" cy="1154100"/>
          </a:xfrm>
          <a:prstGeom prst="straightConnector1">
            <a:avLst/>
          </a:prstGeom>
          <a:noFill/>
          <a:ln cap="flat" cmpd="sng" w="38100">
            <a:solidFill>
              <a:srgbClr val="CC0000"/>
            </a:solidFill>
            <a:prstDash val="solid"/>
            <a:round/>
            <a:headEnd len="med" w="med"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1"/>
          <p:cNvSpPr txBox="1"/>
          <p:nvPr/>
        </p:nvSpPr>
        <p:spPr>
          <a:xfrm>
            <a:off x="251288" y="1456100"/>
            <a:ext cx="1015200" cy="948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Lato"/>
                <a:ea typeface="Lato"/>
                <a:cs typeface="Lato"/>
                <a:sym typeface="Lato"/>
              </a:rPr>
              <a:t>Chrome</a:t>
            </a:r>
            <a:endParaRPr b="1" sz="1800">
              <a:solidFill>
                <a:schemeClr val="dk2"/>
              </a:solidFill>
              <a:latin typeface="Lato"/>
              <a:ea typeface="Lato"/>
              <a:cs typeface="Lato"/>
              <a:sym typeface="Lato"/>
            </a:endParaRPr>
          </a:p>
          <a:p>
            <a:pPr indent="0" lvl="0" marL="0" rtl="0" algn="l">
              <a:spcBef>
                <a:spcPts val="0"/>
              </a:spcBef>
              <a:spcAft>
                <a:spcPts val="0"/>
              </a:spcAft>
              <a:buNone/>
            </a:pPr>
            <a:r>
              <a:rPr lang="en" sz="1600">
                <a:solidFill>
                  <a:schemeClr val="dk2"/>
                </a:solidFill>
                <a:latin typeface="Lato"/>
                <a:ea typeface="Lato"/>
                <a:cs typeface="Lato"/>
                <a:sym typeface="Lato"/>
              </a:rPr>
              <a:t>Web browser</a:t>
            </a:r>
            <a:endParaRPr sz="1600">
              <a:solidFill>
                <a:schemeClr val="dk2"/>
              </a:solidFill>
              <a:latin typeface="Lato"/>
              <a:ea typeface="Lato"/>
              <a:cs typeface="Lato"/>
              <a:sym typeface="Lato"/>
            </a:endParaRPr>
          </a:p>
        </p:txBody>
      </p:sp>
      <p:sp>
        <p:nvSpPr>
          <p:cNvPr id="130" name="Google Shape;130;p21"/>
          <p:cNvSpPr txBox="1"/>
          <p:nvPr/>
        </p:nvSpPr>
        <p:spPr>
          <a:xfrm>
            <a:off x="0" y="0"/>
            <a:ext cx="8688000" cy="47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rgbClr val="999999"/>
                </a:solidFill>
                <a:latin typeface="Lato"/>
                <a:ea typeface="Lato"/>
                <a:cs typeface="Lato"/>
                <a:sym typeface="Lato"/>
              </a:rPr>
              <a:t>2. </a:t>
            </a:r>
            <a:r>
              <a:rPr lang="en">
                <a:solidFill>
                  <a:srgbClr val="999999"/>
                </a:solidFill>
                <a:latin typeface="Lato"/>
                <a:ea typeface="Lato"/>
                <a:cs typeface="Lato"/>
                <a:sym typeface="Lato"/>
              </a:rPr>
              <a:t>Discuss the tools available, what they can offer and how we access them</a:t>
            </a:r>
            <a:endParaRPr>
              <a:solidFill>
                <a:srgbClr val="999999"/>
              </a:solidFill>
              <a:latin typeface="Lato"/>
              <a:ea typeface="Lato"/>
              <a:cs typeface="Lato"/>
              <a:sym typeface="Lato"/>
            </a:endParaRPr>
          </a:p>
        </p:txBody>
      </p:sp>
      <p:graphicFrame>
        <p:nvGraphicFramePr>
          <p:cNvPr id="131" name="Google Shape;131;p21"/>
          <p:cNvGraphicFramePr/>
          <p:nvPr/>
        </p:nvGraphicFramePr>
        <p:xfrm>
          <a:off x="1638438" y="510925"/>
          <a:ext cx="3000000" cy="3000000"/>
        </p:xfrm>
        <a:graphic>
          <a:graphicData uri="http://schemas.openxmlformats.org/drawingml/2006/table">
            <a:tbl>
              <a:tblPr>
                <a:noFill/>
                <a:tableStyleId>{B8C1E621-9031-4F30-ABFC-AAC5F3DE5D15}</a:tableStyleId>
              </a:tblPr>
              <a:tblGrid>
                <a:gridCol w="3638325"/>
                <a:gridCol w="3382925"/>
              </a:tblGrid>
              <a:tr h="381000">
                <a:tc>
                  <a:txBody>
                    <a:bodyPr/>
                    <a:lstStyle/>
                    <a:p>
                      <a:pPr indent="0" lvl="0" marL="0" rtl="0" algn="l">
                        <a:lnSpc>
                          <a:spcPct val="115000"/>
                        </a:lnSpc>
                        <a:spcBef>
                          <a:spcPts val="0"/>
                        </a:spcBef>
                        <a:spcAft>
                          <a:spcPts val="0"/>
                        </a:spcAft>
                        <a:buNone/>
                      </a:pPr>
                      <a:r>
                        <a:rPr b="1" lang="en" sz="1800">
                          <a:solidFill>
                            <a:schemeClr val="dk2"/>
                          </a:solidFill>
                          <a:latin typeface="Lato"/>
                          <a:ea typeface="Lato"/>
                          <a:cs typeface="Lato"/>
                          <a:sym typeface="Lato"/>
                        </a:rPr>
                        <a:t>GMail &amp; Calendar</a:t>
                      </a:r>
                      <a:endParaRPr b="1"/>
                    </a:p>
                  </a:txBody>
                  <a:tcPr marT="91425" marB="91425" marR="91425" marL="91425"/>
                </a:tc>
                <a:tc>
                  <a:txBody>
                    <a:bodyPr/>
                    <a:lstStyle/>
                    <a:p>
                      <a:pPr indent="0" lvl="0" marL="0" rtl="0" algn="l">
                        <a:lnSpc>
                          <a:spcPct val="115000"/>
                        </a:lnSpc>
                        <a:spcBef>
                          <a:spcPts val="0"/>
                        </a:spcBef>
                        <a:spcAft>
                          <a:spcPts val="0"/>
                        </a:spcAft>
                        <a:buNone/>
                      </a:pPr>
                      <a:r>
                        <a:rPr i="1" lang="en"/>
                        <a:t>Email &amp; calendar</a:t>
                      </a:r>
                      <a:endParaRPr i="1"/>
                    </a:p>
                  </a:txBody>
                  <a:tcPr marT="91425" marB="91425" marR="91425" marL="91425"/>
                </a:tc>
              </a:tr>
              <a:tr h="381000">
                <a:tc>
                  <a:txBody>
                    <a:bodyPr/>
                    <a:lstStyle/>
                    <a:p>
                      <a:pPr indent="0" lvl="0" marL="0" rtl="0" algn="l">
                        <a:lnSpc>
                          <a:spcPct val="115000"/>
                        </a:lnSpc>
                        <a:spcBef>
                          <a:spcPts val="0"/>
                        </a:spcBef>
                        <a:spcAft>
                          <a:spcPts val="0"/>
                        </a:spcAft>
                        <a:buNone/>
                      </a:pPr>
                      <a:r>
                        <a:rPr b="1" lang="en" sz="1800">
                          <a:solidFill>
                            <a:schemeClr val="dk2"/>
                          </a:solidFill>
                          <a:latin typeface="Lato"/>
                          <a:ea typeface="Lato"/>
                          <a:cs typeface="Lato"/>
                          <a:sym typeface="Lato"/>
                        </a:rPr>
                        <a:t>Classroom</a:t>
                      </a:r>
                      <a:endParaRPr b="1"/>
                    </a:p>
                  </a:txBody>
                  <a:tcPr marT="91425" marB="91425" marR="91425" marL="91425"/>
                </a:tc>
                <a:tc>
                  <a:txBody>
                    <a:bodyPr/>
                    <a:lstStyle/>
                    <a:p>
                      <a:pPr indent="0" lvl="0" marL="0" rtl="0" algn="l">
                        <a:lnSpc>
                          <a:spcPct val="115000"/>
                        </a:lnSpc>
                        <a:spcBef>
                          <a:spcPts val="0"/>
                        </a:spcBef>
                        <a:spcAft>
                          <a:spcPts val="0"/>
                        </a:spcAft>
                        <a:buNone/>
                      </a:pPr>
                      <a:r>
                        <a:rPr i="1" lang="en"/>
                        <a:t>Course management tool</a:t>
                      </a:r>
                      <a:endParaRPr i="1"/>
                    </a:p>
                  </a:txBody>
                  <a:tcPr marT="91425" marB="91425" marR="91425" marL="91425"/>
                </a:tc>
              </a:tr>
              <a:tr h="381000">
                <a:tc>
                  <a:txBody>
                    <a:bodyPr/>
                    <a:lstStyle/>
                    <a:p>
                      <a:pPr indent="0" lvl="0" marL="0" rtl="0" algn="l">
                        <a:lnSpc>
                          <a:spcPct val="115000"/>
                        </a:lnSpc>
                        <a:spcBef>
                          <a:spcPts val="0"/>
                        </a:spcBef>
                        <a:spcAft>
                          <a:spcPts val="0"/>
                        </a:spcAft>
                        <a:buNone/>
                      </a:pPr>
                      <a:r>
                        <a:rPr b="1" lang="en" sz="1800">
                          <a:solidFill>
                            <a:schemeClr val="dk2"/>
                          </a:solidFill>
                          <a:latin typeface="Lato"/>
                          <a:ea typeface="Lato"/>
                          <a:cs typeface="Lato"/>
                          <a:sym typeface="Lato"/>
                        </a:rPr>
                        <a:t>Drive</a:t>
                      </a:r>
                      <a:endParaRPr b="1"/>
                    </a:p>
                  </a:txBody>
                  <a:tcPr marT="91425" marB="91425" marR="91425" marL="91425"/>
                </a:tc>
                <a:tc>
                  <a:txBody>
                    <a:bodyPr/>
                    <a:lstStyle/>
                    <a:p>
                      <a:pPr indent="0" lvl="0" marL="0" rtl="0" algn="l">
                        <a:lnSpc>
                          <a:spcPct val="115000"/>
                        </a:lnSpc>
                        <a:spcBef>
                          <a:spcPts val="0"/>
                        </a:spcBef>
                        <a:spcAft>
                          <a:spcPts val="0"/>
                        </a:spcAft>
                        <a:buNone/>
                      </a:pPr>
                      <a:r>
                        <a:rPr i="1" lang="en"/>
                        <a:t>Cloud storage</a:t>
                      </a:r>
                      <a:endParaRPr i="1"/>
                    </a:p>
                  </a:txBody>
                  <a:tcPr marT="91425" marB="91425" marR="91425" marL="91425"/>
                </a:tc>
              </a:tr>
              <a:tr h="381000">
                <a:tc>
                  <a:txBody>
                    <a:bodyPr/>
                    <a:lstStyle/>
                    <a:p>
                      <a:pPr indent="0" lvl="0" marL="0" rtl="0" algn="l">
                        <a:lnSpc>
                          <a:spcPct val="115000"/>
                        </a:lnSpc>
                        <a:spcBef>
                          <a:spcPts val="0"/>
                        </a:spcBef>
                        <a:spcAft>
                          <a:spcPts val="0"/>
                        </a:spcAft>
                        <a:buClr>
                          <a:schemeClr val="dk2"/>
                        </a:buClr>
                        <a:buSzPts val="1100"/>
                        <a:buFont typeface="Arial"/>
                        <a:buNone/>
                      </a:pPr>
                      <a:r>
                        <a:rPr b="1" lang="en" sz="1800">
                          <a:solidFill>
                            <a:schemeClr val="dk2"/>
                          </a:solidFill>
                          <a:latin typeface="Lato"/>
                          <a:ea typeface="Lato"/>
                          <a:cs typeface="Lato"/>
                          <a:sym typeface="Lato"/>
                        </a:rPr>
                        <a:t>Docs / Slides / Sheets</a:t>
                      </a:r>
                      <a:endParaRPr b="1"/>
                    </a:p>
                  </a:txBody>
                  <a:tcPr marT="91425" marB="91425" marR="91425" marL="91425"/>
                </a:tc>
                <a:tc>
                  <a:txBody>
                    <a:bodyPr/>
                    <a:lstStyle/>
                    <a:p>
                      <a:pPr indent="0" lvl="0" marL="0" rtl="0" algn="l">
                        <a:lnSpc>
                          <a:spcPct val="115000"/>
                        </a:lnSpc>
                        <a:spcBef>
                          <a:spcPts val="0"/>
                        </a:spcBef>
                        <a:spcAft>
                          <a:spcPts val="0"/>
                        </a:spcAft>
                        <a:buNone/>
                      </a:pPr>
                      <a:r>
                        <a:rPr i="1" lang="en"/>
                        <a:t>Equivalent of Word, Powerpoint &amp; Excel</a:t>
                      </a:r>
                      <a:endParaRPr i="1"/>
                    </a:p>
                  </a:txBody>
                  <a:tcPr marT="91425" marB="91425" marR="91425" marL="91425"/>
                </a:tc>
              </a:tr>
              <a:tr h="381000">
                <a:tc>
                  <a:txBody>
                    <a:bodyPr/>
                    <a:lstStyle/>
                    <a:p>
                      <a:pPr indent="0" lvl="0" marL="0" rtl="0" algn="l">
                        <a:lnSpc>
                          <a:spcPct val="115000"/>
                        </a:lnSpc>
                        <a:spcBef>
                          <a:spcPts val="0"/>
                        </a:spcBef>
                        <a:spcAft>
                          <a:spcPts val="0"/>
                        </a:spcAft>
                        <a:buClr>
                          <a:schemeClr val="dk2"/>
                        </a:buClr>
                        <a:buSzPts val="1100"/>
                        <a:buFont typeface="Arial"/>
                        <a:buNone/>
                      </a:pPr>
                      <a:r>
                        <a:rPr b="1" lang="en" sz="1800">
                          <a:solidFill>
                            <a:schemeClr val="dk2"/>
                          </a:solidFill>
                          <a:latin typeface="Lato"/>
                          <a:ea typeface="Lato"/>
                          <a:cs typeface="Lato"/>
                          <a:sym typeface="Lato"/>
                        </a:rPr>
                        <a:t>Forms</a:t>
                      </a:r>
                      <a:endParaRPr b="1"/>
                    </a:p>
                  </a:txBody>
                  <a:tcPr marT="91425" marB="91425" marR="91425" marL="91425"/>
                </a:tc>
                <a:tc>
                  <a:txBody>
                    <a:bodyPr/>
                    <a:lstStyle/>
                    <a:p>
                      <a:pPr indent="0" lvl="0" marL="0" rtl="0" algn="l">
                        <a:lnSpc>
                          <a:spcPct val="115000"/>
                        </a:lnSpc>
                        <a:spcBef>
                          <a:spcPts val="0"/>
                        </a:spcBef>
                        <a:spcAft>
                          <a:spcPts val="0"/>
                        </a:spcAft>
                        <a:buNone/>
                      </a:pPr>
                      <a:r>
                        <a:rPr i="1" lang="en"/>
                        <a:t>Quizzes and surveys</a:t>
                      </a:r>
                      <a:endParaRPr i="1"/>
                    </a:p>
                  </a:txBody>
                  <a:tcPr marT="91425" marB="91425" marR="91425" marL="91425"/>
                </a:tc>
              </a:tr>
              <a:tr h="381000">
                <a:tc>
                  <a:txBody>
                    <a:bodyPr/>
                    <a:lstStyle/>
                    <a:p>
                      <a:pPr indent="0" lvl="0" marL="0" rtl="0" algn="l">
                        <a:lnSpc>
                          <a:spcPct val="115000"/>
                        </a:lnSpc>
                        <a:spcBef>
                          <a:spcPts val="0"/>
                        </a:spcBef>
                        <a:spcAft>
                          <a:spcPts val="0"/>
                        </a:spcAft>
                        <a:buClr>
                          <a:schemeClr val="dk2"/>
                        </a:buClr>
                        <a:buSzPts val="1100"/>
                        <a:buFont typeface="Arial"/>
                        <a:buNone/>
                      </a:pPr>
                      <a:r>
                        <a:rPr b="1" lang="en" sz="1800">
                          <a:solidFill>
                            <a:schemeClr val="dk2"/>
                          </a:solidFill>
                          <a:latin typeface="Lato"/>
                          <a:ea typeface="Lato"/>
                          <a:cs typeface="Lato"/>
                          <a:sym typeface="Lato"/>
                        </a:rPr>
                        <a:t>Meet</a:t>
                      </a:r>
                      <a:endParaRPr b="1" sz="1800">
                        <a:solidFill>
                          <a:schemeClr val="dk2"/>
                        </a:solidFill>
                        <a:latin typeface="Lato"/>
                        <a:ea typeface="Lato"/>
                        <a:cs typeface="Lato"/>
                        <a:sym typeface="Lato"/>
                      </a:endParaRPr>
                    </a:p>
                  </a:txBody>
                  <a:tcPr marT="91425" marB="91425" marR="91425" marL="91425"/>
                </a:tc>
                <a:tc>
                  <a:txBody>
                    <a:bodyPr/>
                    <a:lstStyle/>
                    <a:p>
                      <a:pPr indent="0" lvl="0" marL="0" rtl="0" algn="l">
                        <a:lnSpc>
                          <a:spcPct val="115000"/>
                        </a:lnSpc>
                        <a:spcBef>
                          <a:spcPts val="0"/>
                        </a:spcBef>
                        <a:spcAft>
                          <a:spcPts val="0"/>
                        </a:spcAft>
                        <a:buNone/>
                      </a:pPr>
                      <a:r>
                        <a:rPr i="1" lang="en"/>
                        <a:t>Video conferencing</a:t>
                      </a:r>
                      <a:endParaRPr i="1"/>
                    </a:p>
                  </a:txBody>
                  <a:tcPr marT="91425" marB="91425" marR="91425" marL="91425"/>
                </a:tc>
              </a:tr>
              <a:tr h="381000">
                <a:tc>
                  <a:txBody>
                    <a:bodyPr/>
                    <a:lstStyle/>
                    <a:p>
                      <a:pPr indent="0" lvl="0" marL="0" rtl="0" algn="l">
                        <a:lnSpc>
                          <a:spcPct val="115000"/>
                        </a:lnSpc>
                        <a:spcBef>
                          <a:spcPts val="0"/>
                        </a:spcBef>
                        <a:spcAft>
                          <a:spcPts val="0"/>
                        </a:spcAft>
                        <a:buNone/>
                      </a:pPr>
                      <a:r>
                        <a:rPr b="1" lang="en" sz="1800">
                          <a:solidFill>
                            <a:schemeClr val="dk2"/>
                          </a:solidFill>
                          <a:latin typeface="Lato"/>
                          <a:ea typeface="Lato"/>
                          <a:cs typeface="Lato"/>
                          <a:sym typeface="Lato"/>
                        </a:rPr>
                        <a:t>Jam</a:t>
                      </a:r>
                      <a:endParaRPr b="1" sz="1800">
                        <a:solidFill>
                          <a:schemeClr val="dk2"/>
                        </a:solidFill>
                        <a:latin typeface="Lato"/>
                        <a:ea typeface="Lato"/>
                        <a:cs typeface="Lato"/>
                        <a:sym typeface="Lato"/>
                      </a:endParaRPr>
                    </a:p>
                  </a:txBody>
                  <a:tcPr marT="91425" marB="91425" marR="91425" marL="91425"/>
                </a:tc>
                <a:tc>
                  <a:txBody>
                    <a:bodyPr/>
                    <a:lstStyle/>
                    <a:p>
                      <a:pPr indent="0" lvl="0" marL="0" rtl="0" algn="l">
                        <a:lnSpc>
                          <a:spcPct val="115000"/>
                        </a:lnSpc>
                        <a:spcBef>
                          <a:spcPts val="0"/>
                        </a:spcBef>
                        <a:spcAft>
                          <a:spcPts val="0"/>
                        </a:spcAft>
                        <a:buNone/>
                      </a:pPr>
                      <a:r>
                        <a:rPr i="1" lang="en"/>
                        <a:t>Whiteboard</a:t>
                      </a:r>
                      <a:endParaRPr i="1"/>
                    </a:p>
                  </a:txBody>
                  <a:tcPr marT="91425" marB="91425" marR="91425" marL="91425"/>
                </a:tc>
              </a:tr>
              <a:tr h="381000">
                <a:tc>
                  <a:txBody>
                    <a:bodyPr/>
                    <a:lstStyle/>
                    <a:p>
                      <a:pPr indent="0" lvl="0" marL="0" rtl="0" algn="l">
                        <a:lnSpc>
                          <a:spcPct val="115000"/>
                        </a:lnSpc>
                        <a:spcBef>
                          <a:spcPts val="0"/>
                        </a:spcBef>
                        <a:spcAft>
                          <a:spcPts val="0"/>
                        </a:spcAft>
                        <a:buNone/>
                      </a:pPr>
                      <a:r>
                        <a:rPr b="1" lang="en" sz="1800">
                          <a:solidFill>
                            <a:schemeClr val="dk2"/>
                          </a:solidFill>
                          <a:latin typeface="Lato"/>
                          <a:ea typeface="Lato"/>
                          <a:cs typeface="Lato"/>
                          <a:sym typeface="Lato"/>
                        </a:rPr>
                        <a:t>Keep</a:t>
                      </a:r>
                      <a:endParaRPr b="1" sz="1800">
                        <a:solidFill>
                          <a:schemeClr val="dk2"/>
                        </a:solidFill>
                        <a:latin typeface="Lato"/>
                        <a:ea typeface="Lato"/>
                        <a:cs typeface="Lato"/>
                        <a:sym typeface="Lato"/>
                      </a:endParaRPr>
                    </a:p>
                  </a:txBody>
                  <a:tcPr marT="91425" marB="91425" marR="91425" marL="91425"/>
                </a:tc>
                <a:tc>
                  <a:txBody>
                    <a:bodyPr/>
                    <a:lstStyle/>
                    <a:p>
                      <a:pPr indent="0" lvl="0" marL="0" rtl="0" algn="l">
                        <a:lnSpc>
                          <a:spcPct val="115000"/>
                        </a:lnSpc>
                        <a:spcBef>
                          <a:spcPts val="0"/>
                        </a:spcBef>
                        <a:spcAft>
                          <a:spcPts val="0"/>
                        </a:spcAft>
                        <a:buNone/>
                      </a:pPr>
                      <a:r>
                        <a:rPr i="1" lang="en"/>
                        <a:t>Post it notes</a:t>
                      </a:r>
                      <a:endParaRPr i="1"/>
                    </a:p>
                  </a:txBody>
                  <a:tcPr marT="91425" marB="91425" marR="91425" marL="91425"/>
                </a:tc>
              </a:tr>
            </a:tbl>
          </a:graphicData>
        </a:graphic>
      </p:graphicFrame>
      <p:pic>
        <p:nvPicPr>
          <p:cNvPr id="132" name="Google Shape;132;p21"/>
          <p:cNvPicPr preferRelativeResize="0"/>
          <p:nvPr/>
        </p:nvPicPr>
        <p:blipFill rotWithShape="1">
          <a:blip r:embed="rId3">
            <a:alphaModFix/>
          </a:blip>
          <a:srcRect b="30041" l="0" r="0" t="9633"/>
          <a:stretch/>
        </p:blipFill>
        <p:spPr>
          <a:xfrm>
            <a:off x="4217051" y="568225"/>
            <a:ext cx="556850" cy="388696"/>
          </a:xfrm>
          <a:prstGeom prst="rect">
            <a:avLst/>
          </a:prstGeom>
          <a:noFill/>
          <a:ln>
            <a:noFill/>
          </a:ln>
        </p:spPr>
      </p:pic>
      <p:pic>
        <p:nvPicPr>
          <p:cNvPr id="133" name="Google Shape;133;p21"/>
          <p:cNvPicPr preferRelativeResize="0"/>
          <p:nvPr/>
        </p:nvPicPr>
        <p:blipFill>
          <a:blip r:embed="rId4">
            <a:alphaModFix/>
          </a:blip>
          <a:stretch>
            <a:fillRect/>
          </a:stretch>
        </p:blipFill>
        <p:spPr>
          <a:xfrm>
            <a:off x="4530600" y="1553000"/>
            <a:ext cx="583050" cy="388700"/>
          </a:xfrm>
          <a:prstGeom prst="rect">
            <a:avLst/>
          </a:prstGeom>
          <a:noFill/>
          <a:ln>
            <a:noFill/>
          </a:ln>
        </p:spPr>
      </p:pic>
      <p:pic>
        <p:nvPicPr>
          <p:cNvPr id="134" name="Google Shape;134;p21"/>
          <p:cNvPicPr preferRelativeResize="0"/>
          <p:nvPr/>
        </p:nvPicPr>
        <p:blipFill rotWithShape="1">
          <a:blip r:embed="rId5">
            <a:alphaModFix/>
          </a:blip>
          <a:srcRect b="0" l="0" r="0" t="11284"/>
          <a:stretch/>
        </p:blipFill>
        <p:spPr>
          <a:xfrm>
            <a:off x="4569700" y="1049662"/>
            <a:ext cx="504825" cy="388700"/>
          </a:xfrm>
          <a:prstGeom prst="rect">
            <a:avLst/>
          </a:prstGeom>
          <a:noFill/>
          <a:ln>
            <a:noFill/>
          </a:ln>
        </p:spPr>
      </p:pic>
      <p:pic>
        <p:nvPicPr>
          <p:cNvPr id="135" name="Google Shape;135;p21"/>
          <p:cNvPicPr preferRelativeResize="0"/>
          <p:nvPr/>
        </p:nvPicPr>
        <p:blipFill>
          <a:blip r:embed="rId6">
            <a:alphaModFix/>
          </a:blip>
          <a:stretch>
            <a:fillRect/>
          </a:stretch>
        </p:blipFill>
        <p:spPr>
          <a:xfrm>
            <a:off x="4706875" y="2559700"/>
            <a:ext cx="319289" cy="388700"/>
          </a:xfrm>
          <a:prstGeom prst="rect">
            <a:avLst/>
          </a:prstGeom>
          <a:noFill/>
          <a:ln>
            <a:noFill/>
          </a:ln>
        </p:spPr>
      </p:pic>
      <p:pic>
        <p:nvPicPr>
          <p:cNvPr id="136" name="Google Shape;136;p21"/>
          <p:cNvPicPr preferRelativeResize="0"/>
          <p:nvPr/>
        </p:nvPicPr>
        <p:blipFill>
          <a:blip r:embed="rId7">
            <a:alphaModFix/>
          </a:blip>
          <a:stretch>
            <a:fillRect/>
          </a:stretch>
        </p:blipFill>
        <p:spPr>
          <a:xfrm>
            <a:off x="4706875" y="3042594"/>
            <a:ext cx="319300" cy="393556"/>
          </a:xfrm>
          <a:prstGeom prst="rect">
            <a:avLst/>
          </a:prstGeom>
          <a:noFill/>
          <a:ln>
            <a:noFill/>
          </a:ln>
        </p:spPr>
      </p:pic>
      <p:grpSp>
        <p:nvGrpSpPr>
          <p:cNvPr id="137" name="Google Shape;137;p21"/>
          <p:cNvGrpSpPr/>
          <p:nvPr/>
        </p:nvGrpSpPr>
        <p:grpSpPr>
          <a:xfrm>
            <a:off x="4098075" y="2056700"/>
            <a:ext cx="1131800" cy="408800"/>
            <a:chOff x="4006100" y="2607100"/>
            <a:chExt cx="1131800" cy="408800"/>
          </a:xfrm>
        </p:grpSpPr>
        <p:pic>
          <p:nvPicPr>
            <p:cNvPr id="138" name="Google Shape;138;p21"/>
            <p:cNvPicPr preferRelativeResize="0"/>
            <p:nvPr/>
          </p:nvPicPr>
          <p:blipFill rotWithShape="1">
            <a:blip r:embed="rId8">
              <a:alphaModFix/>
            </a:blip>
            <a:srcRect b="27470" l="0" r="80307" t="12498"/>
            <a:stretch/>
          </p:blipFill>
          <p:spPr>
            <a:xfrm>
              <a:off x="4006100" y="2607100"/>
              <a:ext cx="385800" cy="393550"/>
            </a:xfrm>
            <a:prstGeom prst="rect">
              <a:avLst/>
            </a:prstGeom>
            <a:noFill/>
            <a:ln>
              <a:noFill/>
            </a:ln>
          </p:spPr>
        </p:pic>
        <p:pic>
          <p:nvPicPr>
            <p:cNvPr id="139" name="Google Shape;139;p21"/>
            <p:cNvPicPr preferRelativeResize="0"/>
            <p:nvPr/>
          </p:nvPicPr>
          <p:blipFill rotWithShape="1">
            <a:blip r:embed="rId8">
              <a:alphaModFix/>
            </a:blip>
            <a:srcRect b="27465" l="41984" r="42306" t="12434"/>
            <a:stretch/>
          </p:blipFill>
          <p:spPr>
            <a:xfrm>
              <a:off x="4412350" y="2607100"/>
              <a:ext cx="319300" cy="408800"/>
            </a:xfrm>
            <a:prstGeom prst="rect">
              <a:avLst/>
            </a:prstGeom>
            <a:noFill/>
            <a:ln>
              <a:noFill/>
            </a:ln>
          </p:spPr>
        </p:pic>
        <p:pic>
          <p:nvPicPr>
            <p:cNvPr id="140" name="Google Shape;140;p21"/>
            <p:cNvPicPr preferRelativeResize="0"/>
            <p:nvPr/>
          </p:nvPicPr>
          <p:blipFill rotWithShape="1">
            <a:blip r:embed="rId8">
              <a:alphaModFix/>
            </a:blip>
            <a:srcRect b="27464" l="80307" r="0" t="12504"/>
            <a:stretch/>
          </p:blipFill>
          <p:spPr>
            <a:xfrm>
              <a:off x="4752100" y="2607100"/>
              <a:ext cx="385800" cy="393550"/>
            </a:xfrm>
            <a:prstGeom prst="rect">
              <a:avLst/>
            </a:prstGeom>
            <a:noFill/>
            <a:ln>
              <a:noFill/>
            </a:ln>
          </p:spPr>
        </p:pic>
      </p:grpSp>
      <p:pic>
        <p:nvPicPr>
          <p:cNvPr id="141" name="Google Shape;141;p21"/>
          <p:cNvPicPr preferRelativeResize="0"/>
          <p:nvPr/>
        </p:nvPicPr>
        <p:blipFill>
          <a:blip r:embed="rId9">
            <a:alphaModFix/>
          </a:blip>
          <a:stretch>
            <a:fillRect/>
          </a:stretch>
        </p:blipFill>
        <p:spPr>
          <a:xfrm>
            <a:off x="4651175" y="3558650"/>
            <a:ext cx="430677" cy="393550"/>
          </a:xfrm>
          <a:prstGeom prst="rect">
            <a:avLst/>
          </a:prstGeom>
          <a:noFill/>
          <a:ln>
            <a:noFill/>
          </a:ln>
        </p:spPr>
      </p:pic>
      <p:pic>
        <p:nvPicPr>
          <p:cNvPr id="142" name="Google Shape;142;p21"/>
          <p:cNvPicPr preferRelativeResize="0"/>
          <p:nvPr/>
        </p:nvPicPr>
        <p:blipFill>
          <a:blip r:embed="rId10">
            <a:alphaModFix/>
          </a:blip>
          <a:stretch>
            <a:fillRect/>
          </a:stretch>
        </p:blipFill>
        <p:spPr>
          <a:xfrm>
            <a:off x="251350" y="510925"/>
            <a:ext cx="1015075" cy="904750"/>
          </a:xfrm>
          <a:prstGeom prst="rect">
            <a:avLst/>
          </a:prstGeom>
          <a:noFill/>
          <a:ln>
            <a:noFill/>
          </a:ln>
        </p:spPr>
      </p:pic>
      <p:sp>
        <p:nvSpPr>
          <p:cNvPr id="143" name="Google Shape;143;p21"/>
          <p:cNvSpPr txBox="1"/>
          <p:nvPr/>
        </p:nvSpPr>
        <p:spPr>
          <a:xfrm>
            <a:off x="155750" y="2516325"/>
            <a:ext cx="1301700" cy="236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latin typeface="Lato"/>
                <a:ea typeface="Lato"/>
                <a:cs typeface="Lato"/>
                <a:sym typeface="Lato"/>
              </a:rPr>
              <a:t>These are all made by Google so they integrate well; it’s worth getting familiar with the apps.</a:t>
            </a:r>
            <a:endParaRPr sz="1300">
              <a:latin typeface="Lato"/>
              <a:ea typeface="Lato"/>
              <a:cs typeface="Lato"/>
              <a:sym typeface="Lato"/>
            </a:endParaRPr>
          </a:p>
          <a:p>
            <a:pPr indent="0" lvl="0" marL="0" rtl="0" algn="l">
              <a:spcBef>
                <a:spcPts val="0"/>
              </a:spcBef>
              <a:spcAft>
                <a:spcPts val="0"/>
              </a:spcAft>
              <a:buNone/>
            </a:pPr>
            <a:r>
              <a:rPr lang="en" sz="1300">
                <a:solidFill>
                  <a:srgbClr val="0000FF"/>
                </a:solidFill>
                <a:latin typeface="Lato"/>
                <a:ea typeface="Lato"/>
                <a:cs typeface="Lato"/>
                <a:sym typeface="Lato"/>
              </a:rPr>
              <a:t>Also - introducing </a:t>
            </a:r>
            <a:r>
              <a:rPr b="1" lang="en" sz="1300">
                <a:solidFill>
                  <a:srgbClr val="0000FF"/>
                </a:solidFill>
                <a:latin typeface="Lato"/>
                <a:ea typeface="Lato"/>
                <a:cs typeface="Lato"/>
                <a:sym typeface="Lato"/>
              </a:rPr>
              <a:t>ScreenCastify </a:t>
            </a:r>
            <a:r>
              <a:rPr lang="en" sz="1300">
                <a:solidFill>
                  <a:srgbClr val="0000FF"/>
                </a:solidFill>
                <a:latin typeface="Lato"/>
                <a:ea typeface="Lato"/>
                <a:cs typeface="Lato"/>
                <a:sym typeface="Lato"/>
              </a:rPr>
              <a:t>for video clips</a:t>
            </a:r>
            <a:endParaRPr sz="1300">
              <a:solidFill>
                <a:srgbClr val="0000FF"/>
              </a:solidFill>
              <a:latin typeface="Lato"/>
              <a:ea typeface="Lato"/>
              <a:cs typeface="Lato"/>
              <a:sym typeface="Lato"/>
            </a:endParaRPr>
          </a:p>
        </p:txBody>
      </p:sp>
      <p:pic>
        <p:nvPicPr>
          <p:cNvPr id="144" name="Google Shape;144;p21"/>
          <p:cNvPicPr preferRelativeResize="0"/>
          <p:nvPr/>
        </p:nvPicPr>
        <p:blipFill>
          <a:blip r:embed="rId11">
            <a:alphaModFix/>
          </a:blip>
          <a:stretch>
            <a:fillRect/>
          </a:stretch>
        </p:blipFill>
        <p:spPr>
          <a:xfrm>
            <a:off x="4675775" y="4013250"/>
            <a:ext cx="381502" cy="388700"/>
          </a:xfrm>
          <a:prstGeom prst="rect">
            <a:avLst/>
          </a:prstGeom>
          <a:noFill/>
          <a:ln>
            <a:noFill/>
          </a:ln>
        </p:spPr>
      </p:pic>
      <p:pic>
        <p:nvPicPr>
          <p:cNvPr id="145" name="Google Shape;145;p21"/>
          <p:cNvPicPr preferRelativeResize="0"/>
          <p:nvPr/>
        </p:nvPicPr>
        <p:blipFill>
          <a:blip r:embed="rId12">
            <a:alphaModFix/>
          </a:blip>
          <a:stretch>
            <a:fillRect/>
          </a:stretch>
        </p:blipFill>
        <p:spPr>
          <a:xfrm>
            <a:off x="1107525" y="4053500"/>
            <a:ext cx="304800" cy="247650"/>
          </a:xfrm>
          <a:prstGeom prst="rect">
            <a:avLst/>
          </a:prstGeom>
          <a:noFill/>
          <a:ln>
            <a:noFill/>
          </a:ln>
        </p:spPr>
      </p:pic>
      <p:pic>
        <p:nvPicPr>
          <p:cNvPr id="146" name="Google Shape;146;p21"/>
          <p:cNvPicPr preferRelativeResize="0"/>
          <p:nvPr/>
        </p:nvPicPr>
        <p:blipFill>
          <a:blip r:embed="rId13">
            <a:alphaModFix/>
          </a:blip>
          <a:stretch>
            <a:fillRect/>
          </a:stretch>
        </p:blipFill>
        <p:spPr>
          <a:xfrm>
            <a:off x="4773902" y="543467"/>
            <a:ext cx="430675" cy="39153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5EFFD4E1626146892C0FE77B089D27" ma:contentTypeVersion="4" ma:contentTypeDescription="Create a new document." ma:contentTypeScope="" ma:versionID="402878692fe6a0b499a1a6ef859fecc7">
  <xsd:schema xmlns:xsd="http://www.w3.org/2001/XMLSchema" xmlns:xs="http://www.w3.org/2001/XMLSchema" xmlns:p="http://schemas.microsoft.com/office/2006/metadata/properties" xmlns:ns2="edb7d04d-06b1-4de8-9486-a7f72cfda489" targetNamespace="http://schemas.microsoft.com/office/2006/metadata/properties" ma:root="true" ma:fieldsID="73840a042147804e3d086505aeeea98c" ns2:_="">
    <xsd:import namespace="edb7d04d-06b1-4de8-9486-a7f72cfda48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b7d04d-06b1-4de8-9486-a7f72cfda4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B18106-D1AC-44EA-ACE0-8B1DC552B75A}"/>
</file>

<file path=customXml/itemProps2.xml><?xml version="1.0" encoding="utf-8"?>
<ds:datastoreItem xmlns:ds="http://schemas.openxmlformats.org/officeDocument/2006/customXml" ds:itemID="{66858209-E66E-44FD-92A5-5C6269A3BC1D}"/>
</file>

<file path=customXml/itemProps3.xml><?xml version="1.0" encoding="utf-8"?>
<ds:datastoreItem xmlns:ds="http://schemas.openxmlformats.org/officeDocument/2006/customXml" ds:itemID="{9DC8F876-22A0-4319-A58A-747DCC791579}"/>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0x010100AF5EFFD4E1626146892C0FE77B089D27</vt:lpwstr>
  </property>
</Properties>
</file>