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7559675" cy="10691813"/>
  <p:embeddedFontLst>
    <p:embeddedFont>
      <p:font typeface="Average" panose="020B0604020202020204" charset="0"/>
      <p:regular r:id="rId4"/>
    </p:embeddedFont>
    <p:embeddedFont>
      <p:font typeface="Oswald" panose="020B0604020202020204" charset="0"/>
      <p:regular r:id="rId5"/>
      <p:bold r:id="rId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941" y="4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07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6f980f91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425" y="685800"/>
            <a:ext cx="48498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6f980f91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5086717" y="4196742"/>
            <a:ext cx="518679" cy="155250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16050" tIns="116050" rIns="116050" bIns="1160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16050" tIns="116050" rIns="116050" bIns="1160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16050" tIns="116050" rIns="116050" bIns="1160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84896" y="1456294"/>
            <a:ext cx="9122100" cy="2542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84887" y="4666484"/>
            <a:ext cx="91221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845024"/>
            <a:ext cx="9963000" cy="27789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64468" y="4745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20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20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20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20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20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20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20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2000"/>
              </a:spcBef>
              <a:spcAft>
                <a:spcPts val="20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84887" y="3147244"/>
            <a:ext cx="9181500" cy="1265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20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20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20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20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20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20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20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2000"/>
              </a:spcBef>
              <a:spcAft>
                <a:spcPts val="20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573245" y="773638"/>
            <a:ext cx="72813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5346000" y="0"/>
            <a:ext cx="5346000" cy="7560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881155" y="6607559"/>
            <a:ext cx="5475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310447" y="1589459"/>
            <a:ext cx="4730100" cy="25137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310447" y="4181923"/>
            <a:ext cx="4730100" cy="19776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5775715" y="1064441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>
              <a:spcBef>
                <a:spcPts val="2000"/>
              </a:spcBef>
              <a:spcAft>
                <a:spcPts val="2000"/>
              </a:spcAft>
              <a:buClr>
                <a:schemeClr val="lt1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Oswald"/>
              <a:buNone/>
              <a:defRPr sz="27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Oswald"/>
              <a:buNone/>
              <a:defRPr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Oswald"/>
              <a:buNone/>
              <a:defRPr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Oswald"/>
              <a:buNone/>
              <a:defRPr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Oswald"/>
              <a:buNone/>
              <a:defRPr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Oswald"/>
              <a:buNone/>
              <a:defRPr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Oswald"/>
              <a:buNone/>
              <a:defRPr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Oswald"/>
              <a:buNone/>
              <a:defRPr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Oswald"/>
              <a:buNone/>
              <a:defRPr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Oswald"/>
              <a:buNone/>
              <a:defRPr sz="3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300"/>
              <a:buFont typeface="Average"/>
              <a:buChar char="●"/>
              <a:defRPr sz="2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■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■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429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429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accent3"/>
              </a:buClr>
              <a:buSzPts val="1800"/>
              <a:buFont typeface="Average"/>
              <a:buChar char="■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27576" y="6880224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364475" y="261248"/>
            <a:ext cx="9963000" cy="1234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G-Suite for Online Teaching &amp; Learning</a:t>
            </a:r>
            <a:endParaRPr sz="3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Best Practice Approach Proposal - Bucks Adult Learning</a:t>
            </a:r>
            <a:endParaRPr sz="3400"/>
          </a:p>
        </p:txBody>
      </p:sp>
      <p:grpSp>
        <p:nvGrpSpPr>
          <p:cNvPr id="60" name="Google Shape;60;p13"/>
          <p:cNvGrpSpPr/>
          <p:nvPr/>
        </p:nvGrpSpPr>
        <p:grpSpPr>
          <a:xfrm>
            <a:off x="2117324" y="1506100"/>
            <a:ext cx="8294213" cy="1329505"/>
            <a:chOff x="424813" y="1177874"/>
            <a:chExt cx="8294213" cy="849904"/>
          </a:xfrm>
        </p:grpSpPr>
        <p:sp>
          <p:nvSpPr>
            <p:cNvPr id="61" name="Google Shape;61;p13"/>
            <p:cNvSpPr/>
            <p:nvPr/>
          </p:nvSpPr>
          <p:spPr>
            <a:xfrm>
              <a:off x="2322425" y="1177874"/>
              <a:ext cx="6396600" cy="849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424813" y="1177877"/>
              <a:ext cx="2373900" cy="849900"/>
            </a:xfrm>
            <a:prstGeom prst="homePlate">
              <a:avLst>
                <a:gd name="adj" fmla="val 26719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63;p13"/>
          <p:cNvSpPr txBox="1">
            <a:spLocks noGrp="1"/>
          </p:cNvSpPr>
          <p:nvPr>
            <p:ph type="body" idx="4294967295"/>
          </p:nvPr>
        </p:nvSpPr>
        <p:spPr>
          <a:xfrm>
            <a:off x="2232025" y="1575375"/>
            <a:ext cx="1973400" cy="11430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</a:rPr>
              <a:t>Step 1 : </a:t>
            </a:r>
            <a:r>
              <a:rPr lang="en" sz="2100" b="1">
                <a:solidFill>
                  <a:schemeClr val="lt1"/>
                </a:solidFill>
              </a:rPr>
              <a:t>Google Classroom</a:t>
            </a:r>
            <a:endParaRPr sz="2100" b="1">
              <a:solidFill>
                <a:schemeClr val="lt1"/>
              </a:solidFill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4294967295"/>
          </p:nvPr>
        </p:nvSpPr>
        <p:spPr>
          <a:xfrm>
            <a:off x="4365050" y="1506100"/>
            <a:ext cx="6046500" cy="1329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Learners require a Google account &amp; join the class using a code provided by phone/email/in person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Creates a learning hub - Stream can be used for announcements &amp; check-ins, Classwork for materials, Assignments for setting tasks &amp; providing feedback - all evidence is recorded centrally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Allows learners to be given support materials to access the next steps (eg: how to join a Meet)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Reduces reliance on email (replace individual, untracked communications with a learning community which more closely mirrors in person teaching)</a:t>
            </a:r>
            <a:endParaRPr sz="1000">
              <a:solidFill>
                <a:schemeClr val="lt1"/>
              </a:solidFill>
            </a:endParaRPr>
          </a:p>
        </p:txBody>
      </p:sp>
      <p:grpSp>
        <p:nvGrpSpPr>
          <p:cNvPr id="65" name="Google Shape;65;p13"/>
          <p:cNvGrpSpPr/>
          <p:nvPr/>
        </p:nvGrpSpPr>
        <p:grpSpPr>
          <a:xfrm>
            <a:off x="2117312" y="3004975"/>
            <a:ext cx="8294213" cy="1329505"/>
            <a:chOff x="424813" y="1177874"/>
            <a:chExt cx="8294213" cy="849904"/>
          </a:xfrm>
        </p:grpSpPr>
        <p:sp>
          <p:nvSpPr>
            <p:cNvPr id="66" name="Google Shape;66;p13"/>
            <p:cNvSpPr/>
            <p:nvPr/>
          </p:nvSpPr>
          <p:spPr>
            <a:xfrm>
              <a:off x="2322425" y="1177874"/>
              <a:ext cx="6396600" cy="849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424813" y="1177877"/>
              <a:ext cx="2373900" cy="849900"/>
            </a:xfrm>
            <a:prstGeom prst="homePlate">
              <a:avLst>
                <a:gd name="adj" fmla="val 26719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68;p13"/>
          <p:cNvSpPr txBox="1">
            <a:spLocks noGrp="1"/>
          </p:cNvSpPr>
          <p:nvPr>
            <p:ph type="body" idx="4294967295"/>
          </p:nvPr>
        </p:nvSpPr>
        <p:spPr>
          <a:xfrm>
            <a:off x="2232013" y="3074250"/>
            <a:ext cx="1973400" cy="11430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</a:rPr>
              <a:t>Step 2 : </a:t>
            </a:r>
            <a:endParaRPr sz="21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lt1"/>
                </a:solidFill>
              </a:rPr>
              <a:t>Google Meet</a:t>
            </a:r>
            <a:endParaRPr sz="2100" b="1">
              <a:solidFill>
                <a:schemeClr val="lt1"/>
              </a:solidFill>
            </a:endParaRPr>
          </a:p>
        </p:txBody>
      </p:sp>
      <p:grpSp>
        <p:nvGrpSpPr>
          <p:cNvPr id="69" name="Google Shape;69;p13"/>
          <p:cNvGrpSpPr/>
          <p:nvPr/>
        </p:nvGrpSpPr>
        <p:grpSpPr>
          <a:xfrm>
            <a:off x="2117312" y="4496925"/>
            <a:ext cx="8294213" cy="1329505"/>
            <a:chOff x="424813" y="1177874"/>
            <a:chExt cx="8294213" cy="849904"/>
          </a:xfrm>
        </p:grpSpPr>
        <p:sp>
          <p:nvSpPr>
            <p:cNvPr id="70" name="Google Shape;70;p13"/>
            <p:cNvSpPr/>
            <p:nvPr/>
          </p:nvSpPr>
          <p:spPr>
            <a:xfrm>
              <a:off x="2322425" y="1177874"/>
              <a:ext cx="6396600" cy="849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424813" y="1177877"/>
              <a:ext cx="2373900" cy="849900"/>
            </a:xfrm>
            <a:prstGeom prst="homePlate">
              <a:avLst>
                <a:gd name="adj" fmla="val 26719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13"/>
          <p:cNvSpPr txBox="1">
            <a:spLocks noGrp="1"/>
          </p:cNvSpPr>
          <p:nvPr>
            <p:ph type="body" idx="4294967295"/>
          </p:nvPr>
        </p:nvSpPr>
        <p:spPr>
          <a:xfrm>
            <a:off x="2232013" y="4566200"/>
            <a:ext cx="1973400" cy="11430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</a:rPr>
              <a:t>Step 3 : </a:t>
            </a:r>
            <a:r>
              <a:rPr lang="en" sz="2100" b="1">
                <a:solidFill>
                  <a:schemeClr val="lt1"/>
                </a:solidFill>
              </a:rPr>
              <a:t>Google Applications</a:t>
            </a:r>
            <a:endParaRPr sz="2100" b="1">
              <a:solidFill>
                <a:schemeClr val="lt1"/>
              </a:solidFill>
            </a:endParaRPr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4294967295"/>
          </p:nvPr>
        </p:nvSpPr>
        <p:spPr>
          <a:xfrm>
            <a:off x="4365038" y="4496925"/>
            <a:ext cx="6046500" cy="1329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Tutors use Google Applications to create teaching and assessment materials on </a:t>
            </a:r>
            <a:r>
              <a:rPr lang="en" sz="1000" b="1">
                <a:solidFill>
                  <a:schemeClr val="lt1"/>
                </a:solidFill>
              </a:rPr>
              <a:t>Drive </a:t>
            </a:r>
            <a:r>
              <a:rPr lang="en" sz="1000">
                <a:solidFill>
                  <a:schemeClr val="lt1"/>
                </a:solidFill>
              </a:rPr>
              <a:t>(and convert from existing Office/paper materials), materials are shared with learners via the Classroom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 b="1">
                <a:solidFill>
                  <a:schemeClr val="lt1"/>
                </a:solidFill>
              </a:rPr>
              <a:t>Forms </a:t>
            </a:r>
            <a:r>
              <a:rPr lang="en" sz="1000">
                <a:solidFill>
                  <a:schemeClr val="lt1"/>
                </a:solidFill>
              </a:rPr>
              <a:t>are used to create quizzes, surveys and assessments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 b="1">
                <a:solidFill>
                  <a:schemeClr val="lt1"/>
                </a:solidFill>
              </a:rPr>
              <a:t>Slides </a:t>
            </a:r>
            <a:r>
              <a:rPr lang="en" sz="1000">
                <a:solidFill>
                  <a:schemeClr val="lt1"/>
                </a:solidFill>
              </a:rPr>
              <a:t>are used to create teaching materials, presentations, posters and anything using images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 b="1">
                <a:solidFill>
                  <a:schemeClr val="lt1"/>
                </a:solidFill>
              </a:rPr>
              <a:t>Docs </a:t>
            </a:r>
            <a:r>
              <a:rPr lang="en" sz="1000">
                <a:solidFill>
                  <a:schemeClr val="lt1"/>
                </a:solidFill>
              </a:rPr>
              <a:t>are used for text based teaching materials, learning plans and assessments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Using Classroom Assignments, learners can work on tasks and submit to the tutor for feedback which is provided via Comments (integrated into Slides &amp; Docs)</a:t>
            </a:r>
            <a:endParaRPr sz="1000">
              <a:solidFill>
                <a:schemeClr val="lt1"/>
              </a:solidFill>
            </a:endParaRPr>
          </a:p>
        </p:txBody>
      </p:sp>
      <p:grpSp>
        <p:nvGrpSpPr>
          <p:cNvPr id="74" name="Google Shape;74;p13"/>
          <p:cNvGrpSpPr/>
          <p:nvPr/>
        </p:nvGrpSpPr>
        <p:grpSpPr>
          <a:xfrm>
            <a:off x="2117312" y="6017125"/>
            <a:ext cx="8294213" cy="1329505"/>
            <a:chOff x="424813" y="1177874"/>
            <a:chExt cx="8294213" cy="849904"/>
          </a:xfrm>
        </p:grpSpPr>
        <p:sp>
          <p:nvSpPr>
            <p:cNvPr id="75" name="Google Shape;75;p13"/>
            <p:cNvSpPr/>
            <p:nvPr/>
          </p:nvSpPr>
          <p:spPr>
            <a:xfrm>
              <a:off x="2322425" y="1177874"/>
              <a:ext cx="6396600" cy="849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424813" y="1177877"/>
              <a:ext cx="2373900" cy="849900"/>
            </a:xfrm>
            <a:prstGeom prst="homePlate">
              <a:avLst>
                <a:gd name="adj" fmla="val 26719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3"/>
          <p:cNvSpPr txBox="1">
            <a:spLocks noGrp="1"/>
          </p:cNvSpPr>
          <p:nvPr>
            <p:ph type="body" idx="4294967295"/>
          </p:nvPr>
        </p:nvSpPr>
        <p:spPr>
          <a:xfrm>
            <a:off x="2232013" y="6086400"/>
            <a:ext cx="1973400" cy="11430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</a:rPr>
              <a:t>Step 4 : </a:t>
            </a:r>
            <a:r>
              <a:rPr lang="en" sz="2100" b="1">
                <a:solidFill>
                  <a:schemeClr val="lt1"/>
                </a:solidFill>
              </a:rPr>
              <a:t>Tools &amp; Extensions</a:t>
            </a:r>
            <a:endParaRPr sz="2100" b="1">
              <a:solidFill>
                <a:schemeClr val="lt1"/>
              </a:solidFill>
            </a:endParaRPr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4294967295"/>
          </p:nvPr>
        </p:nvSpPr>
        <p:spPr>
          <a:xfrm>
            <a:off x="4365038" y="6017125"/>
            <a:ext cx="6046500" cy="1329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 b="1">
                <a:solidFill>
                  <a:schemeClr val="lt1"/>
                </a:solidFill>
              </a:rPr>
              <a:t>Jam</a:t>
            </a:r>
            <a:r>
              <a:rPr lang="en" sz="1000">
                <a:solidFill>
                  <a:schemeClr val="lt1"/>
                </a:solidFill>
              </a:rPr>
              <a:t> (provided in GSuite) used for simple whiteboarding during a Meet &amp; posted to the Classroom, or used collaboratively in real time with learners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 b="1">
                <a:solidFill>
                  <a:schemeClr val="lt1"/>
                </a:solidFill>
              </a:rPr>
              <a:t>Keep </a:t>
            </a:r>
            <a:r>
              <a:rPr lang="en" sz="1000">
                <a:solidFill>
                  <a:schemeClr val="lt1"/>
                </a:solidFill>
              </a:rPr>
              <a:t>(provided in GSuite) can be used for converting paper documents to digital format 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 b="1">
                <a:solidFill>
                  <a:schemeClr val="lt1"/>
                </a:solidFill>
              </a:rPr>
              <a:t>Sites </a:t>
            </a:r>
            <a:r>
              <a:rPr lang="en" sz="1000">
                <a:solidFill>
                  <a:schemeClr val="lt1"/>
                </a:solidFill>
              </a:rPr>
              <a:t>(provided in GSuite) can be used for ePortfolios or leaner support</a:t>
            </a:r>
            <a:endParaRPr sz="1000">
              <a:solidFill>
                <a:schemeClr val="lt1"/>
              </a:solidFill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Chrome browser extensions such as </a:t>
            </a:r>
            <a:r>
              <a:rPr lang="en" sz="1000" i="1">
                <a:solidFill>
                  <a:schemeClr val="lt1"/>
                </a:solidFill>
              </a:rPr>
              <a:t>WebPaint, Kami, SmallPDF, Screencastify, MuteTab</a:t>
            </a:r>
            <a:r>
              <a:rPr lang="en" sz="1000">
                <a:solidFill>
                  <a:schemeClr val="lt1"/>
                </a:solidFill>
              </a:rPr>
              <a:t> (to support breakout rooms in Meet) can be used to improve feedback and create dynamic learning and support opportunities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4294967295"/>
          </p:nvPr>
        </p:nvSpPr>
        <p:spPr>
          <a:xfrm>
            <a:off x="4348525" y="2980950"/>
            <a:ext cx="6046500" cy="1329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584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Tutors use </a:t>
            </a:r>
            <a:r>
              <a:rPr lang="en" sz="1000" b="1">
                <a:solidFill>
                  <a:schemeClr val="lt1"/>
                </a:solidFill>
              </a:rPr>
              <a:t>Calendar </a:t>
            </a:r>
            <a:r>
              <a:rPr lang="en" sz="1000">
                <a:solidFill>
                  <a:schemeClr val="lt1"/>
                </a:solidFill>
              </a:rPr>
              <a:t>to schedule their Meets but do not invite learners through this route</a:t>
            </a:r>
            <a:endParaRPr sz="1000">
              <a:solidFill>
                <a:schemeClr val="lt1"/>
              </a:solidFill>
            </a:endParaRPr>
          </a:p>
          <a:p>
            <a:pPr marL="584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Tutors publish the Meet code on the Classroom at the session time which learners use to join</a:t>
            </a:r>
            <a:endParaRPr sz="1000">
              <a:solidFill>
                <a:schemeClr val="lt1"/>
              </a:solidFill>
            </a:endParaRPr>
          </a:p>
          <a:p>
            <a:pPr marL="584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Meet lessons should balance live teaching, independent tasks (with tutor online for questions) and referencing of pre-prepared materials on the Classroom for extension / support &amp; homework</a:t>
            </a:r>
            <a:endParaRPr sz="1000">
              <a:solidFill>
                <a:schemeClr val="lt1"/>
              </a:solidFill>
            </a:endParaRPr>
          </a:p>
          <a:p>
            <a:pPr marL="584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</a:pPr>
            <a:r>
              <a:rPr lang="en" sz="1000">
                <a:solidFill>
                  <a:schemeClr val="lt1"/>
                </a:solidFill>
              </a:rPr>
              <a:t>Learners can contribute via microphone or Chat and may build up to presenting their own work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80" name="Google Shape;80;p13"/>
          <p:cNvSpPr/>
          <p:nvPr/>
        </p:nvSpPr>
        <p:spPr>
          <a:xfrm rot="-5400000">
            <a:off x="-1177900" y="4201275"/>
            <a:ext cx="5851800" cy="447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Google Gmail</a:t>
            </a:r>
            <a:endParaRPr/>
          </a:p>
        </p:txBody>
      </p:sp>
      <p:sp>
        <p:nvSpPr>
          <p:cNvPr id="81" name="Google Shape;81;p13"/>
          <p:cNvSpPr/>
          <p:nvPr/>
        </p:nvSpPr>
        <p:spPr>
          <a:xfrm rot="-5400000">
            <a:off x="-1739875" y="4201275"/>
            <a:ext cx="5851800" cy="447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Google Drive</a:t>
            </a:r>
            <a:endParaRPr/>
          </a:p>
        </p:txBody>
      </p:sp>
      <p:sp>
        <p:nvSpPr>
          <p:cNvPr id="82" name="Google Shape;82;p13"/>
          <p:cNvSpPr/>
          <p:nvPr/>
        </p:nvSpPr>
        <p:spPr>
          <a:xfrm rot="-5400000">
            <a:off x="-2301850" y="4201275"/>
            <a:ext cx="5851800" cy="447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rPr>
              <a:t>Google Calendar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401</Words>
  <Application>Microsoft Office PowerPoint</Application>
  <PresentationFormat>Custom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Oswald</vt:lpstr>
      <vt:lpstr>Average</vt:lpstr>
      <vt:lpstr>Slate</vt:lpstr>
      <vt:lpstr>G-Suite for Online Teaching &amp; Learning Best Practice Approach Proposal - Bucks Adult Learning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G-Suite for Online Teaching &amp; Learning Best Practice Approach Proposal - Bucks Adult Learning</dc:title>
  <cp:lastModifiedBy>charlie</cp:lastModifiedBy>
  <cp:revision>1</cp:revision>
  <dcterms:modified xsi:type="dcterms:W3CDTF">2020-10-06T11:21:32Z</dcterms:modified>
</cp:coreProperties>
</file>