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5" r:id="rId11"/>
    <p:sldId id="263" r:id="rId12"/>
    <p:sldId id="266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02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3T19:08:31.80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03T19:19:49.36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0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7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9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4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25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9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55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5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9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7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9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5E5E79F-B750-4915-964C-C81FD12D9F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" r="184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E6DA3C-AB21-4A69-A3BD-DDBA1ADB2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6700" b="1" dirty="0">
                <a:latin typeface="Arial" panose="020B0604020202020204" pitchFamily="34" charset="0"/>
                <a:cs typeface="Arial" panose="020B0604020202020204" pitchFamily="34" charset="0"/>
              </a:rPr>
              <a:t>Online pedagogy and sharing practice</a:t>
            </a:r>
            <a:endParaRPr lang="en-GB" sz="6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639468-DC7A-4C6B-A4DD-32E96CC6E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99432"/>
            <a:ext cx="9144000" cy="1225296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Rafa Canet 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21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7BD084-217E-492D-B2F4-3DA85EC29607}"/>
              </a:ext>
            </a:extLst>
          </p:cNvPr>
          <p:cNvSpPr/>
          <p:nvPr/>
        </p:nvSpPr>
        <p:spPr>
          <a:xfrm>
            <a:off x="5297762" y="640080"/>
            <a:ext cx="625111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400" b="1" i="0" dirty="0">
                <a:effectLst/>
                <a:latin typeface="+mj-lt"/>
                <a:ea typeface="+mj-ea"/>
                <a:cs typeface="+mj-cs"/>
              </a:rPr>
              <a:t>1 – Prepare</a:t>
            </a:r>
            <a:endParaRPr lang="en-US" sz="7400" b="0" i="0" dirty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400" b="1" i="0" dirty="0">
                <a:effectLst/>
                <a:latin typeface="+mj-lt"/>
                <a:ea typeface="+mj-ea"/>
                <a:cs typeface="+mj-cs"/>
              </a:rPr>
              <a:t>2 – Innovate</a:t>
            </a:r>
            <a:endParaRPr lang="en-US" sz="7400" b="0" i="0" dirty="0">
              <a:effectLst/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400" b="1" i="0" dirty="0">
                <a:effectLst/>
                <a:latin typeface="+mj-lt"/>
                <a:ea typeface="+mj-ea"/>
                <a:cs typeface="+mj-cs"/>
              </a:rPr>
              <a:t>3 – Keep calm</a:t>
            </a:r>
            <a:endParaRPr lang="en-US" sz="7400" b="0" i="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B52916"/>
          </a:solidFill>
          <a:ln w="38100" cap="rnd">
            <a:solidFill>
              <a:srgbClr val="B5291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AD232A-BB9D-4E2E-82FC-704834C2A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44" r="16444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8DC6CF-64BE-4625-89EF-A6ADAA7048B7}"/>
              </a:ext>
            </a:extLst>
          </p:cNvPr>
          <p:cNvSpPr/>
          <p:nvPr/>
        </p:nvSpPr>
        <p:spPr>
          <a:xfrm>
            <a:off x="5081789" y="5074920"/>
            <a:ext cx="600633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419266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BF895-19FE-45B9-BACB-28D5925A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Learning outcomes for this sharing practice session: </a:t>
            </a: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62E241-D156-4AE2-9B5E-D42C78721C0B}"/>
              </a:ext>
            </a:extLst>
          </p:cNvPr>
          <p:cNvSpPr/>
          <p:nvPr/>
        </p:nvSpPr>
        <p:spPr>
          <a:xfrm>
            <a:off x="437322" y="2331095"/>
            <a:ext cx="11251095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an understanding of effective online communication.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an understanding of how different learners may feel when asked to participate in a forum, online activity, or an online room session.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realistic expectations for learners’ participation in online learning activities, and online room sessions of different group sizes.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Explore further key strategies which will help you with your teaching in a blended or distance learning model of delivery.</a:t>
            </a:r>
          </a:p>
        </p:txBody>
      </p:sp>
    </p:spTree>
    <p:extLst>
      <p:ext uri="{BB962C8B-B14F-4D97-AF65-F5344CB8AC3E}">
        <p14:creationId xmlns:p14="http://schemas.microsoft.com/office/powerpoint/2010/main" val="18414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492B8C-C27D-46CC-985F-812A34E471B1}"/>
              </a:ext>
            </a:extLst>
          </p:cNvPr>
          <p:cNvSpPr/>
          <p:nvPr/>
        </p:nvSpPr>
        <p:spPr>
          <a:xfrm>
            <a:off x="202095" y="2926934"/>
            <a:ext cx="11304105" cy="3451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Discuss in groups (Breakout rooms) – share practice: </a:t>
            </a:r>
            <a:endParaRPr lang="en-US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 you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recognise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 remember experiencing any of these emotions yourself as a learner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as a student or during a professional development course)?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Would students nowadays using different online communications media have similar or different reactions and how could this affect their ability to learn?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could you, as their tutor, help them overcome some of the more negative emotions in order to encourage learning?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0AE8B0-6F6B-4A55-AAAB-9BD07647D436}"/>
              </a:ext>
            </a:extLst>
          </p:cNvPr>
          <p:cNvSpPr/>
          <p:nvPr/>
        </p:nvSpPr>
        <p:spPr>
          <a:xfrm>
            <a:off x="384314" y="227586"/>
            <a:ext cx="6771860" cy="2586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+mj-lt"/>
                <a:ea typeface="+mj-ea"/>
                <a:cs typeface="+mj-cs"/>
              </a:rPr>
              <a:t>How does it feel?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Use the Chat and express how online delivery feels to you?  If you have managed to overcome some of those feelings, share if you don’t mind what you did. </a:t>
            </a:r>
            <a:endParaRPr lang="en-US" sz="48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A04667-CCB1-4011-9D6A-CE60B396D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471" y="18984"/>
            <a:ext cx="5029200" cy="30718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CAC710D-1679-421C-8D6D-CE2C2B6B6BBF}"/>
              </a:ext>
            </a:extLst>
          </p:cNvPr>
          <p:cNvSpPr/>
          <p:nvPr/>
        </p:nvSpPr>
        <p:spPr>
          <a:xfrm>
            <a:off x="3962400" y="6326676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need a note taker in your group to capture your findings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8433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EFBF551-9737-48B7-BF61-A2462CC95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217" y="910652"/>
            <a:ext cx="5036695" cy="50366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0EE2C-B5AA-4041-ABE6-7B83006206BB}"/>
              </a:ext>
            </a:extLst>
          </p:cNvPr>
          <p:cNvSpPr/>
          <p:nvPr/>
        </p:nvSpPr>
        <p:spPr>
          <a:xfrm>
            <a:off x="399088" y="1297634"/>
            <a:ext cx="60017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Discuss: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• Initial assessment (from a learner 	and tutor perspective):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- how can it be conducted – medium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- Staffing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- Recording the results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- Recommendations – IAG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- Induction – online? – what does it 	look like.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•Teaching Staff  - SWOT  - analysis 	– setting own targets and 	overcoming own barriers and fears 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3E0140-41C7-49F8-B706-EA33241B3B22}"/>
              </a:ext>
            </a:extLst>
          </p:cNvPr>
          <p:cNvSpPr/>
          <p:nvPr/>
        </p:nvSpPr>
        <p:spPr>
          <a:xfrm>
            <a:off x="504865" y="368612"/>
            <a:ext cx="44233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SWOT (two parts) </a:t>
            </a:r>
          </a:p>
        </p:txBody>
      </p:sp>
    </p:spTree>
    <p:extLst>
      <p:ext uri="{BB962C8B-B14F-4D97-AF65-F5344CB8AC3E}">
        <p14:creationId xmlns:p14="http://schemas.microsoft.com/office/powerpoint/2010/main" val="3512205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7ADB5F-6B50-41A1-8C35-CF628E01F1C9}"/>
              </a:ext>
            </a:extLst>
          </p:cNvPr>
          <p:cNvPicPr/>
          <p:nvPr/>
        </p:nvPicPr>
        <p:blipFill rotWithShape="1">
          <a:blip r:embed="rId2"/>
          <a:srcRect r="2223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90501D-BF05-47B3-A948-D42549CB1152}"/>
              </a:ext>
            </a:extLst>
          </p:cNvPr>
          <p:cNvSpPr/>
          <p:nvPr/>
        </p:nvSpPr>
        <p:spPr>
          <a:xfrm>
            <a:off x="7938051" y="-22"/>
            <a:ext cx="4253945" cy="14445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 algn="ctr"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Flipped teaching  - How relevant is it in the current context? </a:t>
            </a:r>
          </a:p>
        </p:txBody>
      </p:sp>
    </p:spTree>
    <p:extLst>
      <p:ext uri="{BB962C8B-B14F-4D97-AF65-F5344CB8AC3E}">
        <p14:creationId xmlns:p14="http://schemas.microsoft.com/office/powerpoint/2010/main" val="128789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A88E4B-F6DB-42E2-B1FB-7118458F2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Before the session you were asked to read </a:t>
            </a:r>
            <a:r>
              <a:rPr lang="en-US" sz="3100" i="1" dirty="0">
                <a:latin typeface="Arial" panose="020B0604020202020204" pitchFamily="34" charset="0"/>
                <a:cs typeface="Arial" panose="020B0604020202020204" pitchFamily="34" charset="0"/>
              </a:rPr>
              <a:t>“Social presence in online learning communities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” by Karen Kear.  Bear that article in mind when taking part on the following discussion.  </a:t>
            </a:r>
            <a:endParaRPr lang="en-GB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84E29-FBD2-4A92-874B-F0B1FE9DC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84764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Discuss: 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	What is social presence?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	Is it the same as teaching presence?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	Do they need to go hand in hand?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	What is their impact on leaning? </a:t>
            </a:r>
          </a:p>
          <a:p>
            <a:pPr marL="0" indent="0">
              <a:buNone/>
            </a:pP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21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F20FCE-ECC4-426D-BF21-075964B2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28" y="561674"/>
            <a:ext cx="6018025" cy="148132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your breakout rooms you have to discuss the model produced by Andrew Salcido and Jessica Cole. “Best Practices for Teaching Online.”</a:t>
            </a: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386584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F72AE9-DD44-4DA2-8EAF-259E9E52F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2834" y="2660903"/>
            <a:ext cx="5458968" cy="400971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Abadi" panose="020B0604020104020204" pitchFamily="34" charset="0"/>
              </a:rPr>
              <a:t>Consider the following: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 How different is it from what you were doing? 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What are the challenges that you can foresee?</a:t>
            </a:r>
          </a:p>
          <a:p>
            <a:pPr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Are the differences in your approach to teaching face to face or this online framework?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FA9E5B78-0060-4634-96BD-8D8262DBF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8952" y="1302338"/>
            <a:ext cx="5776628" cy="400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6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CA0F66-E025-4AAE-AB03-2676E3835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56826" cy="72852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E4D336E-5A61-457E-AD7E-54D6EBB533D6}"/>
              </a:ext>
            </a:extLst>
          </p:cNvPr>
          <p:cNvSpPr/>
          <p:nvPr/>
        </p:nvSpPr>
        <p:spPr>
          <a:xfrm>
            <a:off x="207364" y="6596390"/>
            <a:ext cx="12249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Andrew Salcido and Jessica Cole. “Best Practices for Teaching Online.”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TeachOnline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22 Aug. 2019, teachonline.asu.edu/2018/09/best-practices-for-teaching-online/.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75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419F84-2D04-42D2-AEF5-60455B72006F}"/>
              </a:ext>
            </a:extLst>
          </p:cNvPr>
          <p:cNvSpPr/>
          <p:nvPr/>
        </p:nvSpPr>
        <p:spPr>
          <a:xfrm>
            <a:off x="764558" y="481409"/>
            <a:ext cx="3318818" cy="2457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badi" panose="020B0604020104020204" pitchFamily="34" charset="0"/>
                <a:ea typeface="+mj-ea"/>
                <a:cs typeface="Arial" panose="020B0604020202020204" pitchFamily="34" charset="0"/>
              </a:rPr>
              <a:t>Practising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badi" panose="020B0604020104020204" pitchFamily="34" charset="0"/>
                <a:ea typeface="+mj-ea"/>
                <a:cs typeface="Arial" panose="020B0604020202020204" pitchFamily="34" charset="0"/>
              </a:rPr>
              <a:t> your online classroom communication/ teaching skills: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DD10DA-04AA-481C-A488-D53D928DEE29}"/>
              </a:ext>
            </a:extLst>
          </p:cNvPr>
          <p:cNvSpPr/>
          <p:nvPr/>
        </p:nvSpPr>
        <p:spPr>
          <a:xfrm>
            <a:off x="4255776" y="1289304"/>
            <a:ext cx="7822144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You have been assigned your own google classroom.  Try out your pedagogic ideas for communicating / teaching in online classroom lessons.  </a:t>
            </a:r>
          </a:p>
          <a:p>
            <a:pPr marL="3429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Devise an activity for your own teaching in online classroom which uses one of the techniques you saw in the video recordings.</a:t>
            </a:r>
          </a:p>
          <a:p>
            <a:pPr marL="3429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Develop the activity, perhaps including using features of the online tools available to you by testing it in your classroom.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704088"/>
            <a:ext cx="18288" cy="1316736"/>
          </a:xfrm>
          <a:custGeom>
            <a:avLst/>
            <a:gdLst>
              <a:gd name="connsiteX0" fmla="*/ 0 w 18288"/>
              <a:gd name="connsiteY0" fmla="*/ 0 h 1316736"/>
              <a:gd name="connsiteX1" fmla="*/ 18288 w 18288"/>
              <a:gd name="connsiteY1" fmla="*/ 0 h 1316736"/>
              <a:gd name="connsiteX2" fmla="*/ 18288 w 18288"/>
              <a:gd name="connsiteY2" fmla="*/ 632033 h 1316736"/>
              <a:gd name="connsiteX3" fmla="*/ 18288 w 18288"/>
              <a:gd name="connsiteY3" fmla="*/ 1316736 h 1316736"/>
              <a:gd name="connsiteX4" fmla="*/ 0 w 18288"/>
              <a:gd name="connsiteY4" fmla="*/ 1316736 h 1316736"/>
              <a:gd name="connsiteX5" fmla="*/ 0 w 18288"/>
              <a:gd name="connsiteY5" fmla="*/ 671535 h 1316736"/>
              <a:gd name="connsiteX6" fmla="*/ 0 w 18288"/>
              <a:gd name="connsiteY6" fmla="*/ 0 h 131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88" h="1316736" fill="none" extrusionOk="0">
                <a:moveTo>
                  <a:pt x="0" y="0"/>
                </a:moveTo>
                <a:cubicBezTo>
                  <a:pt x="5414" y="683"/>
                  <a:pt x="12510" y="720"/>
                  <a:pt x="18288" y="0"/>
                </a:cubicBezTo>
                <a:cubicBezTo>
                  <a:pt x="11385" y="276484"/>
                  <a:pt x="47354" y="495364"/>
                  <a:pt x="18288" y="632033"/>
                </a:cubicBezTo>
                <a:cubicBezTo>
                  <a:pt x="-10778" y="768702"/>
                  <a:pt x="26786" y="1005085"/>
                  <a:pt x="18288" y="1316736"/>
                </a:cubicBezTo>
                <a:cubicBezTo>
                  <a:pt x="9577" y="1315893"/>
                  <a:pt x="6900" y="1316365"/>
                  <a:pt x="0" y="1316736"/>
                </a:cubicBezTo>
                <a:cubicBezTo>
                  <a:pt x="-29997" y="1144491"/>
                  <a:pt x="20055" y="926108"/>
                  <a:pt x="0" y="671535"/>
                </a:cubicBezTo>
                <a:cubicBezTo>
                  <a:pt x="-20055" y="416962"/>
                  <a:pt x="15787" y="211813"/>
                  <a:pt x="0" y="0"/>
                </a:cubicBezTo>
                <a:close/>
              </a:path>
              <a:path w="18288" h="1316736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-6741" y="195124"/>
                  <a:pt x="36996" y="409062"/>
                  <a:pt x="18288" y="618866"/>
                </a:cubicBezTo>
                <a:cubicBezTo>
                  <a:pt x="-420" y="828670"/>
                  <a:pt x="28345" y="1144651"/>
                  <a:pt x="18288" y="1316736"/>
                </a:cubicBezTo>
                <a:cubicBezTo>
                  <a:pt x="10476" y="1317615"/>
                  <a:pt x="8805" y="1316987"/>
                  <a:pt x="0" y="1316736"/>
                </a:cubicBezTo>
                <a:cubicBezTo>
                  <a:pt x="30302" y="1053606"/>
                  <a:pt x="-1997" y="890047"/>
                  <a:pt x="0" y="671535"/>
                </a:cubicBezTo>
                <a:cubicBezTo>
                  <a:pt x="1997" y="453023"/>
                  <a:pt x="-25538" y="322042"/>
                  <a:pt x="0" y="0"/>
                </a:cubicBezTo>
                <a:close/>
              </a:path>
            </a:pathLst>
          </a:custGeom>
          <a:solidFill>
            <a:srgbClr val="B9DA5E"/>
          </a:solidFill>
          <a:ln w="34925">
            <a:solidFill>
              <a:srgbClr val="B9DA5E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39A693-75B6-4E72-A7E8-2BFF44A20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3860871"/>
            <a:ext cx="10217680" cy="347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8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Sketchy_SerifHand">
      <a:majorFont>
        <a:latin typeface="The Serif Hand Black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5EFFD4E1626146892C0FE77B089D27" ma:contentTypeVersion="4" ma:contentTypeDescription="Create a new document." ma:contentTypeScope="" ma:versionID="402878692fe6a0b499a1a6ef859fecc7">
  <xsd:schema xmlns:xsd="http://www.w3.org/2001/XMLSchema" xmlns:xs="http://www.w3.org/2001/XMLSchema" xmlns:p="http://schemas.microsoft.com/office/2006/metadata/properties" xmlns:ns2="edb7d04d-06b1-4de8-9486-a7f72cfda489" targetNamespace="http://schemas.microsoft.com/office/2006/metadata/properties" ma:root="true" ma:fieldsID="73840a042147804e3d086505aeeea98c" ns2:_="">
    <xsd:import namespace="edb7d04d-06b1-4de8-9486-a7f72cfda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7d04d-06b1-4de8-9486-a7f72cfda4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2B0213-2F2D-48FE-A427-C5BA37DA95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E237D12-CA91-4EEA-811E-6BD8F8620D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B20E0C-FFF4-4C52-A2A4-12AEC5E33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b7d04d-06b1-4de8-9486-a7f72cfda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568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Abadi</vt:lpstr>
      <vt:lpstr>Arial</vt:lpstr>
      <vt:lpstr>Symbol</vt:lpstr>
      <vt:lpstr>The Hand</vt:lpstr>
      <vt:lpstr>The Serif Hand Black</vt:lpstr>
      <vt:lpstr>SketchyVTI</vt:lpstr>
      <vt:lpstr>Online pedagogy and sharing practice</vt:lpstr>
      <vt:lpstr>Learning outcomes for this sharing practice session: </vt:lpstr>
      <vt:lpstr>PowerPoint Presentation</vt:lpstr>
      <vt:lpstr>PowerPoint Presentation</vt:lpstr>
      <vt:lpstr>PowerPoint Presentation</vt:lpstr>
      <vt:lpstr>Before the session you were asked to read “Social presence in online learning communities” by Karen Kear.  Bear that article in mind when taking part on the following discussion.  </vt:lpstr>
      <vt:lpstr>In your breakout rooms you have to discuss the model produced by Andrew Salcido and Jessica Cole. “Best Practices for Teaching Online.”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pedagogy and sharing practice</dc:title>
  <dc:creator>Rafa</dc:creator>
  <cp:lastModifiedBy>charlie</cp:lastModifiedBy>
  <cp:revision>3</cp:revision>
  <dcterms:created xsi:type="dcterms:W3CDTF">2020-08-03T19:20:01Z</dcterms:created>
  <dcterms:modified xsi:type="dcterms:W3CDTF">2020-10-05T19:40:04Z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0x010100AF5EFFD4E1626146892C0FE77B089D27</vt:lpwstr>
  </property>
</Properties>
</file>