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600" r:id="rId9"/>
    <p:sldId id="260" r:id="rId10"/>
    <p:sldId id="599" r:id="rId11"/>
    <p:sldId id="595" r:id="rId12"/>
    <p:sldId id="585" r:id="rId13"/>
    <p:sldId id="4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B6961F-ED53-40AC-9A53-68990D49563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D2AD8-7038-4500-84E3-C1195B093A01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71C80270-37A6-4C95-9E15-591454EA3123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59BD5F9-9656-46A2-8500-026D3085DF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A2A0D92-A4C1-4F88-BC33-E80B3A0B0CD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032351-4EB4-4B2F-94E7-133427F474F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AE9098-460E-43AC-99AF-255701E365C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DAB8B84-EFED-4DAA-A562-C37196554D0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74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Participants can take a picture on their phone before entering breakout rooms to discuss these – then conduct whole group discussion on the main room.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DAB8B84-EFED-4DAA-A562-C37196554D0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56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See: https://pierce.instructure.com/courses/983325/files/50447360?module_item_id=12922192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DAB8B84-EFED-4DAA-A562-C37196554D0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76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See further reading </a:t>
            </a:r>
            <a:r>
              <a:rPr lang="en-US" dirty="0"/>
              <a:t>Teaching Presence in Online Education: From the Instructor’s Point of View:  https://files.eric.ed.gov/fulltext/EJ1043166.pdf</a:t>
            </a:r>
          </a:p>
          <a:p>
            <a:r>
              <a:rPr lang="en-US" dirty="0"/>
              <a:t>https://www.pearson.com/content/dam/one-dot-com/one-dot-com/us/en/pearson-ed/downloads/Teaching-Presence.pdf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DAB8B84-EFED-4DAA-A562-C37196554D0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327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366538F5-C81C-495D-86A5-B4F5C4D8923D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E57509-5A81-4F77-A15B-366290FA983A}" type="slidenum">
              <a:t>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ＭＳ Ｐゴシック" pitchFamily="34"/>
            </a:endParaRPr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3EE20193-2311-4976-9B07-93D87B95DC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FFFFFF"/>
          </a:solidFill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A0ECBA-E28D-443B-8F28-248ACDA31F3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solidFill>
            <a:srgbClr val="FFFFFF"/>
          </a:solidFill>
          <a:ln w="9528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57768D0-6C04-4852-A8C4-BE8E14E6E6C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87D9C97-5861-4B55-9FAA-E2806621C8CD}" type="slidenum">
              <a:t>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ＭＳ Ｐゴシック" pitchFamily="34"/>
            </a:endParaRPr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8AC8BE1-8D8F-4250-875A-6B0996F3D9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FFFFFF"/>
          </a:solidFill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55E37E-6611-4EE1-AAB4-8AF133ABCE8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solidFill>
            <a:srgbClr val="FFFFFF"/>
          </a:solidFill>
          <a:ln w="9528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F44A732D-9B68-4E07-8979-100786F2803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950E9C3-50A9-4D70-B0E0-DA362C4F8175}" type="slidenum">
              <a:t>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ＭＳ Ｐゴシック" pitchFamily="34"/>
            </a:endParaRPr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739A9CF3-D266-42E5-8A7F-177EBE338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71C7BB-F812-4B04-8358-3E374A88A5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AECC32FE-8E58-4DCD-878D-FA98510DB3E1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76F238-D5F1-4118-A367-BCD48F624C23}" type="slidenum">
              <a:t>10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ＭＳ Ｐゴシック" pitchFamily="34"/>
            </a:endParaRPr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20012095-BD4C-4F9A-8DC0-2BC0AD35B3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F8BD38-A389-4B68-B9FC-1AE5BDBF1F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F71C2-C3A9-424C-AF6B-E6C0AEF24CC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5B7771-928C-4A3A-B363-A56F1FC9744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8A0EE-B497-4114-BF96-BA43CAAD818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4CA6C0-48D3-4887-B1B0-562C9EE98EB1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EC43F-1A3A-4C0F-B860-D58819A8714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C1349-7E23-4062-BF46-A6DC627D63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1BA858-4C09-4B1F-A998-D02B7B729CB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27163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42A97-3B00-4840-9986-2231C7349F9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BE6BDC-A5E7-402B-97B3-8AC65443F86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F91AF-BEBE-4121-9DD6-E60B33CCF6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81E22D-045C-413B-A799-8D3508A88A34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0EF1E-F33A-47A1-BD7D-CB978FFB368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952B8-ED6A-4FB8-BE71-223B57F850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001329-F312-4669-A844-93FBB18E95C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72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A387AB-A0A8-4FAE-BA7C-FD2AA6783161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739076-D4C1-469F-87F9-0A19A10D27C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148BD-287E-4B66-891B-8ED1DAD127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9DDBF6-7E58-46F9-856A-55B6D6DB4012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5102E-22C0-42FF-8C30-E8CD25D8AF2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10429-5738-48E7-ADCA-0029EBD93F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FBD269-D1CD-4476-AB05-24823FD552E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63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B735-E835-4505-940D-3B00EF6B386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3E12A-4444-41BB-87ED-C5FFA9BA924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7E4FC-BFAF-494A-928F-0A37486FF5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1EF343-07BB-4C48-9943-5AF9A3071FDC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38CAA-43A4-42E6-9D29-C44C1250D0C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046EB-993A-4052-8D86-75FCD57EB8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F7B064-369B-4DD6-9A22-00D639880EC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297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D8E3C-FEF6-4CCA-A511-39FD05B079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02C86A-6FF7-4B8B-AEFB-2C36B9471D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465FA-D60E-4A0A-B98A-F665B53B45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4158E4-17DC-4200-B224-BC5877441700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927BA-4784-4FAE-991C-B10F30F43FA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3C2FC-CA21-47BD-8579-E7BA553CAA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1352FB-FF6D-4162-911C-0AE80C7EB9A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63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BAC6-36FB-4231-90AD-EA276B527A8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BB8F0-7585-4660-9012-0A2F5CFAEB0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50F0F8-8FA1-4B1E-9B2D-4FE5CE02914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7EFDB-36D6-44AA-AA6A-3FFBCB574AA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22BD37-F08C-4F7D-807F-95C38D078E34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19AB5-50DA-4FE9-8B82-B226F55C5D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E6C777-629B-45C8-9570-F0ABBC70E1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5B35B8-842F-492E-BA58-56A33656018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205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62A22-7036-45A4-B426-67D7E021D5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96A5D-B4BE-4582-9BBE-6EE9799E19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C2FA7-67B3-4403-9A81-708B1563D19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89A17D-7574-4B6D-9B2E-AD7856A760F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6CF53E-AEFA-49ED-B425-5147A11A4E78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FA5BFF-D2C5-4B90-9584-903D6AC190C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F83A5-7280-4E38-A3B4-DE0CCAA168CF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F7097D-B353-4F81-B5A7-92456D7FDA5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D9045B-8886-4277-9AC3-A854E423A7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427684-3846-4793-8488-76D63072F86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725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0B1B4-8193-43D8-A587-D301947DE7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4B2026-3049-4E86-BD65-8B9BD123BE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E62C75-8430-4A2C-8D22-B5573C7999E2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A65C01-3775-4A06-A8EC-6555CA572D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9F31-8088-4DBE-92C5-B8191A27A1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2EFBF7-BBCE-49A4-9144-8390466D6BB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201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28EF77-7165-40C4-B971-24CC52092B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33C5C9-99C8-4757-BD6C-BCE15978A472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8DE63D-15D9-4C45-BB69-C7251E8F97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D1919-7467-4816-8098-086C2A1BE3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A338CD-EEA6-4AD9-9971-00DFE945347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04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C9FA9-2B3F-421B-91E2-4A85D38EFE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EC9D1-F2F0-4A91-B7B9-6D9F9C9D175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8E5F5-267D-4F66-8881-EC3800F865D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D2949-1BA5-4DFF-92B9-DE4D0F0729A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A50E6A-0017-4568-8273-13651278DAA7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EFB7A2-31AE-497A-A72F-B1845B2FF9C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1DB5B-1BCE-4C32-AC09-CE0DB57D1E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E8534A-BCEE-4CD4-90B6-36ADD5938AE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373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237E5-5F9E-4555-9471-00A814A8A3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B5C1FB-1990-4ACA-A1BE-BF3A24B981C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3ACA6-D597-40FE-BF59-E4E47AF00A2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A6CE8-FF0F-4DEA-9E9A-535F3E93B0D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F5F1BF-2DFA-4381-8B0A-9B226EDFC434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055AF-C2C1-446C-82E7-FAB2E37109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95353D-B6DB-4ECB-8901-EF1DEB854F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AC0889-EC03-4956-A77A-DBD1FDFC9DA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72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E051D3-86F1-44EF-A433-3F5C7B4210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738315-FA19-47EF-81F6-17CA5C24A6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DFD15-9579-49E3-85EE-776D7B51C10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81DF3D5-49F6-4244-9846-B9B211ED236A}" type="datetime1">
              <a:rPr lang="en-GB"/>
              <a:pPr lvl="0"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01CC2-29E3-4F6F-8C27-8399076C53E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105A0-3666-496B-92BF-09BC6518F4D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B9BE33D-62F5-43B1-B616-285EE9162E23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232EF697-AA21-4054-BFB2-B53779D6E045}"/>
              </a:ext>
            </a:extLst>
          </p:cNvPr>
          <p:cNvSpPr>
            <a:spLocks noMove="1" noResize="1"/>
          </p:cNvSpPr>
          <p:nvPr/>
        </p:nvSpPr>
        <p:spPr>
          <a:xfrm>
            <a:off x="3044" y="0"/>
            <a:ext cx="12188952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280FCBA2-533A-479F-8CD2-C462D82AD6AD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ED7D3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88D7EF10-6290-49AA-95D8-BC94EC828E64}"/>
              </a:ext>
            </a:extLst>
          </p:cNvPr>
          <p:cNvSpPr>
            <a:spLocks noMove="1" noResize="1"/>
          </p:cNvSpPr>
          <p:nvPr/>
        </p:nvSpPr>
        <p:spPr>
          <a:xfrm>
            <a:off x="4000500" y="1087404"/>
            <a:ext cx="8191496" cy="577059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191500"/>
              <a:gd name="f7" fmla="val 5770597"/>
              <a:gd name="f8" fmla="val 4929467"/>
              <a:gd name="f9" fmla="val 6120547"/>
              <a:gd name="f10" fmla="val 7212963"/>
              <a:gd name="f11" fmla="val 419755"/>
              <a:gd name="f12" fmla="val 8065066"/>
              <a:gd name="f13" fmla="val 1118513"/>
              <a:gd name="f14" fmla="val 1227339"/>
              <a:gd name="f15" fmla="val 79523"/>
              <a:gd name="f16" fmla="val 56799"/>
              <a:gd name="f17" fmla="val 5644158"/>
              <a:gd name="f18" fmla="val 19398"/>
              <a:gd name="f19" fmla="val 5400934"/>
              <a:gd name="f20" fmla="val 5151822"/>
              <a:gd name="f21" fmla="val 4898209"/>
              <a:gd name="f22" fmla="val 2193003"/>
              <a:gd name="f23" fmla="val 2206998"/>
              <a:gd name="f24" fmla="+- 0 0 -90"/>
              <a:gd name="f25" fmla="*/ f3 1 8191500"/>
              <a:gd name="f26" fmla="*/ f4 1 5770597"/>
              <a:gd name="f27" fmla="+- f7 0 f5"/>
              <a:gd name="f28" fmla="+- f6 0 f5"/>
              <a:gd name="f29" fmla="*/ f24 f0 1"/>
              <a:gd name="f30" fmla="*/ f28 1 8191500"/>
              <a:gd name="f31" fmla="*/ f27 1 5770597"/>
              <a:gd name="f32" fmla="*/ 4929467 f28 1"/>
              <a:gd name="f33" fmla="*/ 0 f27 1"/>
              <a:gd name="f34" fmla="*/ 8065066 f28 1"/>
              <a:gd name="f35" fmla="*/ 1118513 f27 1"/>
              <a:gd name="f36" fmla="*/ 8191500 f28 1"/>
              <a:gd name="f37" fmla="*/ 1227339 f27 1"/>
              <a:gd name="f38" fmla="*/ 5770597 f27 1"/>
              <a:gd name="f39" fmla="*/ 79523 f28 1"/>
              <a:gd name="f40" fmla="*/ 56799 f28 1"/>
              <a:gd name="f41" fmla="*/ 5644158 f27 1"/>
              <a:gd name="f42" fmla="*/ 0 f28 1"/>
              <a:gd name="f43" fmla="*/ 4898209 f27 1"/>
              <a:gd name="f44" fmla="*/ f29 1 f2"/>
              <a:gd name="f45" fmla="*/ f32 1 8191500"/>
              <a:gd name="f46" fmla="*/ f33 1 5770597"/>
              <a:gd name="f47" fmla="*/ f34 1 8191500"/>
              <a:gd name="f48" fmla="*/ f35 1 5770597"/>
              <a:gd name="f49" fmla="*/ f36 1 8191500"/>
              <a:gd name="f50" fmla="*/ f37 1 5770597"/>
              <a:gd name="f51" fmla="*/ f38 1 5770597"/>
              <a:gd name="f52" fmla="*/ f39 1 8191500"/>
              <a:gd name="f53" fmla="*/ f40 1 8191500"/>
              <a:gd name="f54" fmla="*/ f41 1 5770597"/>
              <a:gd name="f55" fmla="*/ f42 1 8191500"/>
              <a:gd name="f56" fmla="*/ f43 1 5770597"/>
              <a:gd name="f57" fmla="*/ f5 1 f30"/>
              <a:gd name="f58" fmla="*/ f6 1 f30"/>
              <a:gd name="f59" fmla="*/ f5 1 f31"/>
              <a:gd name="f60" fmla="*/ f7 1 f31"/>
              <a:gd name="f61" fmla="+- f44 0 f1"/>
              <a:gd name="f62" fmla="*/ f45 1 f30"/>
              <a:gd name="f63" fmla="*/ f46 1 f31"/>
              <a:gd name="f64" fmla="*/ f47 1 f30"/>
              <a:gd name="f65" fmla="*/ f48 1 f31"/>
              <a:gd name="f66" fmla="*/ f49 1 f30"/>
              <a:gd name="f67" fmla="*/ f50 1 f31"/>
              <a:gd name="f68" fmla="*/ f51 1 f31"/>
              <a:gd name="f69" fmla="*/ f52 1 f30"/>
              <a:gd name="f70" fmla="*/ f53 1 f30"/>
              <a:gd name="f71" fmla="*/ f54 1 f31"/>
              <a:gd name="f72" fmla="*/ f55 1 f30"/>
              <a:gd name="f73" fmla="*/ f56 1 f31"/>
              <a:gd name="f74" fmla="*/ f57 f25 1"/>
              <a:gd name="f75" fmla="*/ f58 f25 1"/>
              <a:gd name="f76" fmla="*/ f60 f26 1"/>
              <a:gd name="f77" fmla="*/ f59 f26 1"/>
              <a:gd name="f78" fmla="*/ f62 f25 1"/>
              <a:gd name="f79" fmla="*/ f63 f26 1"/>
              <a:gd name="f80" fmla="*/ f64 f25 1"/>
              <a:gd name="f81" fmla="*/ f65 f26 1"/>
              <a:gd name="f82" fmla="*/ f66 f25 1"/>
              <a:gd name="f83" fmla="*/ f67 f26 1"/>
              <a:gd name="f84" fmla="*/ f68 f26 1"/>
              <a:gd name="f85" fmla="*/ f69 f25 1"/>
              <a:gd name="f86" fmla="*/ f70 f25 1"/>
              <a:gd name="f87" fmla="*/ f71 f26 1"/>
              <a:gd name="f88" fmla="*/ f72 f25 1"/>
              <a:gd name="f89" fmla="*/ f73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1">
                <a:pos x="f78" y="f79"/>
              </a:cxn>
              <a:cxn ang="f61">
                <a:pos x="f80" y="f81"/>
              </a:cxn>
              <a:cxn ang="f61">
                <a:pos x="f82" y="f83"/>
              </a:cxn>
              <a:cxn ang="f61">
                <a:pos x="f82" y="f84"/>
              </a:cxn>
              <a:cxn ang="f61">
                <a:pos x="f85" y="f84"/>
              </a:cxn>
              <a:cxn ang="f61">
                <a:pos x="f86" y="f87"/>
              </a:cxn>
              <a:cxn ang="f61">
                <a:pos x="f88" y="f89"/>
              </a:cxn>
              <a:cxn ang="f61">
                <a:pos x="f78" y="f79"/>
              </a:cxn>
            </a:cxnLst>
            <a:rect l="f74" t="f77" r="f75" b="f76"/>
            <a:pathLst>
              <a:path w="8191500" h="5770597">
                <a:moveTo>
                  <a:pt x="f8" y="f5"/>
                </a:moveTo>
                <a:cubicBezTo>
                  <a:pt x="f9" y="f5"/>
                  <a:pt x="f10" y="f11"/>
                  <a:pt x="f12" y="f13"/>
                </a:cubicBezTo>
                <a:lnTo>
                  <a:pt x="f6" y="f14"/>
                </a:lnTo>
                <a:lnTo>
                  <a:pt x="f6" y="f7"/>
                </a:lnTo>
                <a:lnTo>
                  <a:pt x="f15" y="f7"/>
                </a:lnTo>
                <a:lnTo>
                  <a:pt x="f16" y="f17"/>
                </a:lnTo>
                <a:cubicBezTo>
                  <a:pt x="f18" y="f19"/>
                  <a:pt x="f5" y="f20"/>
                  <a:pt x="f5" y="f21"/>
                </a:cubicBezTo>
                <a:cubicBezTo>
                  <a:pt x="f5" y="f22"/>
                  <a:pt x="f23" y="f5"/>
                  <a:pt x="f8" y="f5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9C7CB4-0D65-4096-9DDA-C63B99CB15D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093518" y="2744663"/>
            <a:ext cx="6589705" cy="2387598"/>
          </a:xfrm>
        </p:spPr>
        <p:txBody>
          <a:bodyPr anchorCtr="0"/>
          <a:lstStyle/>
          <a:p>
            <a:pPr lvl="0" algn="l"/>
            <a:r>
              <a:rPr lang="en-GB" dirty="0"/>
              <a:t>Teaching Presence &amp; Student Engagement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EC5C03B-0EC3-4566-A916-F115BAA3FD7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093518" y="5224342"/>
            <a:ext cx="6589705" cy="995324"/>
          </a:xfrm>
        </p:spPr>
        <p:txBody>
          <a:bodyPr anchorCtr="0"/>
          <a:lstStyle/>
          <a:p>
            <a:pPr lvl="0" algn="l"/>
            <a:r>
              <a:rPr lang="en-GB"/>
              <a:t>Rafa Canet </a:t>
            </a:r>
          </a:p>
        </p:txBody>
      </p:sp>
      <p:cxnSp>
        <p:nvCxnSpPr>
          <p:cNvPr id="7" name="Straight Connector 13">
            <a:extLst>
              <a:ext uri="{FF2B5EF4-FFF2-40B4-BE49-F238E27FC236}">
                <a16:creationId xmlns:a16="http://schemas.microsoft.com/office/drawing/2014/main" id="{3AB25000-14A0-475C-9043-6C0807D36127}"/>
              </a:ext>
            </a:extLst>
          </p:cNvPr>
          <p:cNvCxnSpPr>
            <a:cxnSpLocks noMove="1" noResize="1"/>
          </p:cNvCxnSpPr>
          <p:nvPr/>
        </p:nvCxnSpPr>
        <p:spPr>
          <a:xfrm>
            <a:off x="406240" y="183931"/>
            <a:ext cx="0" cy="1597713"/>
          </a:xfrm>
          <a:prstGeom prst="straightConnector1">
            <a:avLst/>
          </a:prstGeom>
          <a:noFill/>
          <a:ln w="127001" cap="rnd">
            <a:solidFill>
              <a:srgbClr val="FFC000"/>
            </a:solidFill>
            <a:custDash>
              <a:ds d="300000" sp="300000"/>
            </a:custDash>
            <a:miter/>
          </a:ln>
        </p:spPr>
      </p:cxnSp>
      <p:sp>
        <p:nvSpPr>
          <p:cNvPr id="8" name="Freeform: Shape 15">
            <a:extLst>
              <a:ext uri="{FF2B5EF4-FFF2-40B4-BE49-F238E27FC236}">
                <a16:creationId xmlns:a16="http://schemas.microsoft.com/office/drawing/2014/main" id="{8D4363DF-03F7-4039-833D-CC50159043D1}"/>
              </a:ext>
            </a:extLst>
          </p:cNvPr>
          <p:cNvSpPr>
            <a:spLocks noMove="1" noResize="1"/>
          </p:cNvSpPr>
          <p:nvPr/>
        </p:nvSpPr>
        <p:spPr>
          <a:xfrm>
            <a:off x="10208690" y="0"/>
            <a:ext cx="1135063" cy="47799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35066"/>
              <a:gd name="f7" fmla="val 477997"/>
              <a:gd name="f8" fmla="val 1133370"/>
              <a:gd name="f9" fmla="val 16827"/>
              <a:gd name="f10" fmla="val 1079514"/>
              <a:gd name="f11" fmla="val 280016"/>
              <a:gd name="f12" fmla="val 846644"/>
              <a:gd name="f13" fmla="val 567533"/>
              <a:gd name="f14" fmla="val 288422"/>
              <a:gd name="f15" fmla="val 55552"/>
              <a:gd name="f16" fmla="val 1696"/>
              <a:gd name="f17" fmla="+- 0 0 -90"/>
              <a:gd name="f18" fmla="*/ f3 1 1135066"/>
              <a:gd name="f19" fmla="*/ f4 1 477997"/>
              <a:gd name="f20" fmla="+- f7 0 f5"/>
              <a:gd name="f21" fmla="+- f6 0 f5"/>
              <a:gd name="f22" fmla="*/ f17 f0 1"/>
              <a:gd name="f23" fmla="*/ f21 1 1135066"/>
              <a:gd name="f24" fmla="*/ f20 1 477997"/>
              <a:gd name="f25" fmla="*/ 0 f21 1"/>
              <a:gd name="f26" fmla="*/ 0 f20 1"/>
              <a:gd name="f27" fmla="*/ 1135066 f21 1"/>
              <a:gd name="f28" fmla="*/ 1133370 f21 1"/>
              <a:gd name="f29" fmla="*/ 16827 f20 1"/>
              <a:gd name="f30" fmla="*/ 567533 f21 1"/>
              <a:gd name="f31" fmla="*/ 477997 f20 1"/>
              <a:gd name="f32" fmla="*/ 1696 f21 1"/>
              <a:gd name="f33" fmla="*/ f22 1 f2"/>
              <a:gd name="f34" fmla="*/ f25 1 1135066"/>
              <a:gd name="f35" fmla="*/ f26 1 477997"/>
              <a:gd name="f36" fmla="*/ f27 1 1135066"/>
              <a:gd name="f37" fmla="*/ f28 1 1135066"/>
              <a:gd name="f38" fmla="*/ f29 1 477997"/>
              <a:gd name="f39" fmla="*/ f30 1 1135066"/>
              <a:gd name="f40" fmla="*/ f31 1 477997"/>
              <a:gd name="f41" fmla="*/ f32 1 1135066"/>
              <a:gd name="f42" fmla="*/ f5 1 f23"/>
              <a:gd name="f43" fmla="*/ f6 1 f23"/>
              <a:gd name="f44" fmla="*/ f5 1 f24"/>
              <a:gd name="f45" fmla="*/ f7 1 f24"/>
              <a:gd name="f46" fmla="+- f33 0 f1"/>
              <a:gd name="f47" fmla="*/ f34 1 f23"/>
              <a:gd name="f48" fmla="*/ f35 1 f24"/>
              <a:gd name="f49" fmla="*/ f36 1 f23"/>
              <a:gd name="f50" fmla="*/ f37 1 f23"/>
              <a:gd name="f51" fmla="*/ f38 1 f24"/>
              <a:gd name="f52" fmla="*/ f39 1 f23"/>
              <a:gd name="f53" fmla="*/ f40 1 f24"/>
              <a:gd name="f54" fmla="*/ f41 1 f23"/>
              <a:gd name="f55" fmla="*/ f42 f18 1"/>
              <a:gd name="f56" fmla="*/ f43 f18 1"/>
              <a:gd name="f57" fmla="*/ f45 f19 1"/>
              <a:gd name="f58" fmla="*/ f44 f19 1"/>
              <a:gd name="f59" fmla="*/ f47 f18 1"/>
              <a:gd name="f60" fmla="*/ f48 f19 1"/>
              <a:gd name="f61" fmla="*/ f49 f18 1"/>
              <a:gd name="f62" fmla="*/ f50 f18 1"/>
              <a:gd name="f63" fmla="*/ f51 f19 1"/>
              <a:gd name="f64" fmla="*/ f52 f18 1"/>
              <a:gd name="f65" fmla="*/ f53 f19 1"/>
              <a:gd name="f66" fmla="*/ f5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59" y="f60"/>
              </a:cxn>
              <a:cxn ang="f46">
                <a:pos x="f61" y="f60"/>
              </a:cxn>
              <a:cxn ang="f46">
                <a:pos x="f62" y="f63"/>
              </a:cxn>
              <a:cxn ang="f46">
                <a:pos x="f64" y="f65"/>
              </a:cxn>
              <a:cxn ang="f46">
                <a:pos x="f66" y="f63"/>
              </a:cxn>
            </a:cxnLst>
            <a:rect l="f55" t="f58" r="f56" b="f57"/>
            <a:pathLst>
              <a:path w="1135066" h="477997">
                <a:moveTo>
                  <a:pt x="f5" y="f5"/>
                </a:moveTo>
                <a:lnTo>
                  <a:pt x="f6" y="f5"/>
                </a:lnTo>
                <a:lnTo>
                  <a:pt x="f8" y="f9"/>
                </a:lnTo>
                <a:cubicBezTo>
                  <a:pt x="f10" y="f11"/>
                  <a:pt x="f12" y="f7"/>
                  <a:pt x="f13" y="f7"/>
                </a:cubicBezTo>
                <a:cubicBezTo>
                  <a:pt x="f14" y="f7"/>
                  <a:pt x="f15" y="f11"/>
                  <a:pt x="f16" y="f9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715C0EDE-25E0-4A95-8909-AA3B46B67AEF}"/>
              </a:ext>
            </a:extLst>
          </p:cNvPr>
          <p:cNvSpPr>
            <a:spLocks noMove="1" noResize="1"/>
          </p:cNvSpPr>
          <p:nvPr/>
        </p:nvSpPr>
        <p:spPr>
          <a:xfrm>
            <a:off x="1569046" y="514898"/>
            <a:ext cx="2393350" cy="232841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Freeform: Shape 19">
            <a:extLst>
              <a:ext uri="{FF2B5EF4-FFF2-40B4-BE49-F238E27FC236}">
                <a16:creationId xmlns:a16="http://schemas.microsoft.com/office/drawing/2014/main" id="{CAB2AB19-7458-46ED-BCC2-6C06F44007B9}"/>
              </a:ext>
            </a:extLst>
          </p:cNvPr>
          <p:cNvSpPr>
            <a:spLocks noMove="1" noResize="1"/>
          </p:cNvSpPr>
          <p:nvPr/>
        </p:nvSpPr>
        <p:spPr>
          <a:xfrm>
            <a:off x="5292346" y="0"/>
            <a:ext cx="2279745" cy="12677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79742"/>
              <a:gd name="f7" fmla="val 1267785"/>
              <a:gd name="f8" fmla="val 138700"/>
              <a:gd name="f9" fmla="val 1078193"/>
              <a:gd name="f10" fmla="val 2002733"/>
              <a:gd name="f11" fmla="val 104026"/>
              <a:gd name="f12" fmla="val 1258503"/>
              <a:gd name="f13" fmla="val 93484"/>
              <a:gd name="f14" fmla="val 1264595"/>
              <a:gd name="f15" fmla="val 81523"/>
              <a:gd name="f16" fmla="val 1267796"/>
              <a:gd name="f17" fmla="val 69351"/>
              <a:gd name="f18" fmla="val 31049"/>
              <a:gd name="f19" fmla="val 1236737"/>
              <a:gd name="f20" fmla="val 1198436"/>
              <a:gd name="f21" fmla="+- 0 0 -90"/>
              <a:gd name="f22" fmla="*/ f3 1 2279742"/>
              <a:gd name="f23" fmla="*/ f4 1 1267785"/>
              <a:gd name="f24" fmla="+- f7 0 f5"/>
              <a:gd name="f25" fmla="+- f6 0 f5"/>
              <a:gd name="f26" fmla="*/ f21 f0 1"/>
              <a:gd name="f27" fmla="*/ f25 1 2279742"/>
              <a:gd name="f28" fmla="*/ f24 1 1267785"/>
              <a:gd name="f29" fmla="*/ 0 f25 1"/>
              <a:gd name="f30" fmla="*/ 0 f24 1"/>
              <a:gd name="f31" fmla="*/ 138700 f25 1"/>
              <a:gd name="f32" fmla="*/ 1078193 f24 1"/>
              <a:gd name="f33" fmla="*/ 2002733 f25 1"/>
              <a:gd name="f34" fmla="*/ 2279742 f25 1"/>
              <a:gd name="f35" fmla="*/ 104026 f25 1"/>
              <a:gd name="f36" fmla="*/ 1258503 f24 1"/>
              <a:gd name="f37" fmla="*/ 69351 f25 1"/>
              <a:gd name="f38" fmla="*/ 1267785 f24 1"/>
              <a:gd name="f39" fmla="*/ 1198436 f24 1"/>
              <a:gd name="f40" fmla="*/ f26 1 f2"/>
              <a:gd name="f41" fmla="*/ f29 1 2279742"/>
              <a:gd name="f42" fmla="*/ f30 1 1267785"/>
              <a:gd name="f43" fmla="*/ f31 1 2279742"/>
              <a:gd name="f44" fmla="*/ f32 1 1267785"/>
              <a:gd name="f45" fmla="*/ f33 1 2279742"/>
              <a:gd name="f46" fmla="*/ f34 1 2279742"/>
              <a:gd name="f47" fmla="*/ f35 1 2279742"/>
              <a:gd name="f48" fmla="*/ f36 1 1267785"/>
              <a:gd name="f49" fmla="*/ f37 1 2279742"/>
              <a:gd name="f50" fmla="*/ f38 1 1267785"/>
              <a:gd name="f51" fmla="*/ f39 1 1267785"/>
              <a:gd name="f52" fmla="*/ f5 1 f27"/>
              <a:gd name="f53" fmla="*/ f6 1 f27"/>
              <a:gd name="f54" fmla="*/ f5 1 f28"/>
              <a:gd name="f55" fmla="*/ f7 1 f28"/>
              <a:gd name="f56" fmla="+- f40 0 f1"/>
              <a:gd name="f57" fmla="*/ f41 1 f27"/>
              <a:gd name="f58" fmla="*/ f42 1 f28"/>
              <a:gd name="f59" fmla="*/ f43 1 f27"/>
              <a:gd name="f60" fmla="*/ f44 1 f28"/>
              <a:gd name="f61" fmla="*/ f45 1 f27"/>
              <a:gd name="f62" fmla="*/ f46 1 f27"/>
              <a:gd name="f63" fmla="*/ f47 1 f27"/>
              <a:gd name="f64" fmla="*/ f48 1 f28"/>
              <a:gd name="f65" fmla="*/ f49 1 f27"/>
              <a:gd name="f66" fmla="*/ f50 1 f28"/>
              <a:gd name="f67" fmla="*/ f51 1 f28"/>
              <a:gd name="f68" fmla="*/ f52 f22 1"/>
              <a:gd name="f69" fmla="*/ f53 f22 1"/>
              <a:gd name="f70" fmla="*/ f55 f23 1"/>
              <a:gd name="f71" fmla="*/ f54 f23 1"/>
              <a:gd name="f72" fmla="*/ f57 f22 1"/>
              <a:gd name="f73" fmla="*/ f58 f23 1"/>
              <a:gd name="f74" fmla="*/ f59 f22 1"/>
              <a:gd name="f75" fmla="*/ f60 f23 1"/>
              <a:gd name="f76" fmla="*/ f61 f22 1"/>
              <a:gd name="f77" fmla="*/ f62 f22 1"/>
              <a:gd name="f78" fmla="*/ f63 f22 1"/>
              <a:gd name="f79" fmla="*/ f64 f23 1"/>
              <a:gd name="f80" fmla="*/ f65 f22 1"/>
              <a:gd name="f81" fmla="*/ f66 f23 1"/>
              <a:gd name="f82" fmla="*/ f67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72" y="f73"/>
              </a:cxn>
              <a:cxn ang="f56">
                <a:pos x="f74" y="f73"/>
              </a:cxn>
              <a:cxn ang="f56">
                <a:pos x="f74" y="f75"/>
              </a:cxn>
              <a:cxn ang="f56">
                <a:pos x="f76" y="f73"/>
              </a:cxn>
              <a:cxn ang="f56">
                <a:pos x="f77" y="f73"/>
              </a:cxn>
              <a:cxn ang="f56">
                <a:pos x="f78" y="f79"/>
              </a:cxn>
              <a:cxn ang="f56">
                <a:pos x="f80" y="f81"/>
              </a:cxn>
              <a:cxn ang="f56">
                <a:pos x="f72" y="f82"/>
              </a:cxn>
            </a:cxnLst>
            <a:rect l="f68" t="f71" r="f69" b="f70"/>
            <a:pathLst>
              <a:path w="2279742" h="1267785">
                <a:moveTo>
                  <a:pt x="f5" y="f5"/>
                </a:moveTo>
                <a:lnTo>
                  <a:pt x="f8" y="f5"/>
                </a:lnTo>
                <a:lnTo>
                  <a:pt x="f8" y="f9"/>
                </a:lnTo>
                <a:lnTo>
                  <a:pt x="f10" y="f5"/>
                </a:lnTo>
                <a:lnTo>
                  <a:pt x="f6" y="f5"/>
                </a:lnTo>
                <a:lnTo>
                  <a:pt x="f11" y="f12"/>
                </a:lnTo>
                <a:cubicBezTo>
                  <a:pt x="f13" y="f14"/>
                  <a:pt x="f15" y="f16"/>
                  <a:pt x="f17" y="f7"/>
                </a:cubicBezTo>
                <a:cubicBezTo>
                  <a:pt x="f18" y="f7"/>
                  <a:pt x="f5" y="f19"/>
                  <a:pt x="f5" y="f20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1" name="Freeform: Shape 21">
            <a:extLst>
              <a:ext uri="{FF2B5EF4-FFF2-40B4-BE49-F238E27FC236}">
                <a16:creationId xmlns:a16="http://schemas.microsoft.com/office/drawing/2014/main" id="{75966889-4D9D-4B77-8FE1-FFEB3075DC1D}"/>
              </a:ext>
            </a:extLst>
          </p:cNvPr>
          <p:cNvSpPr>
            <a:spLocks noMove="1" noResize="1"/>
          </p:cNvSpPr>
          <p:nvPr/>
        </p:nvSpPr>
        <p:spPr>
          <a:xfrm flipH="1">
            <a:off x="0" y="2949735"/>
            <a:ext cx="1186452" cy="177164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186451"/>
              <a:gd name="f7" fmla="val 1771650"/>
              <a:gd name="f8" fmla="val 61913"/>
              <a:gd name="f9" fmla="val 123825"/>
              <a:gd name="f10" fmla="val 1647825"/>
              <a:gd name="f11" fmla="val 27719"/>
              <a:gd name="f12" fmla="val 1743932"/>
              <a:gd name="f13" fmla="val 1709738"/>
              <a:gd name="f14" fmla="+- 0 0 -90"/>
              <a:gd name="f15" fmla="*/ f3 1 1186451"/>
              <a:gd name="f16" fmla="*/ f4 1 1771650"/>
              <a:gd name="f17" fmla="+- f7 0 f5"/>
              <a:gd name="f18" fmla="+- f6 0 f5"/>
              <a:gd name="f19" fmla="*/ f14 f0 1"/>
              <a:gd name="f20" fmla="*/ f18 1 1186451"/>
              <a:gd name="f21" fmla="*/ f17 1 1771650"/>
              <a:gd name="f22" fmla="*/ 61913 f18 1"/>
              <a:gd name="f23" fmla="*/ 0 f17 1"/>
              <a:gd name="f24" fmla="*/ 1186451 f18 1"/>
              <a:gd name="f25" fmla="*/ 123825 f17 1"/>
              <a:gd name="f26" fmla="*/ 123825 f18 1"/>
              <a:gd name="f27" fmla="*/ 1647825 f17 1"/>
              <a:gd name="f28" fmla="*/ 1771650 f17 1"/>
              <a:gd name="f29" fmla="*/ 0 f18 1"/>
              <a:gd name="f30" fmla="*/ 1709738 f17 1"/>
              <a:gd name="f31" fmla="*/ 61913 f17 1"/>
              <a:gd name="f32" fmla="*/ f19 1 f2"/>
              <a:gd name="f33" fmla="*/ f22 1 1186451"/>
              <a:gd name="f34" fmla="*/ f23 1 1771650"/>
              <a:gd name="f35" fmla="*/ f24 1 1186451"/>
              <a:gd name="f36" fmla="*/ f25 1 1771650"/>
              <a:gd name="f37" fmla="*/ f26 1 1186451"/>
              <a:gd name="f38" fmla="*/ f27 1 1771650"/>
              <a:gd name="f39" fmla="*/ f28 1 1771650"/>
              <a:gd name="f40" fmla="*/ f29 1 1186451"/>
              <a:gd name="f41" fmla="*/ f30 1 1771650"/>
              <a:gd name="f42" fmla="*/ f31 1 1771650"/>
              <a:gd name="f43" fmla="*/ f5 1 f20"/>
              <a:gd name="f44" fmla="*/ f6 1 f20"/>
              <a:gd name="f45" fmla="*/ f5 1 f21"/>
              <a:gd name="f46" fmla="*/ f7 1 f21"/>
              <a:gd name="f47" fmla="+- f32 0 f1"/>
              <a:gd name="f48" fmla="*/ f33 1 f20"/>
              <a:gd name="f49" fmla="*/ f34 1 f21"/>
              <a:gd name="f50" fmla="*/ f35 1 f20"/>
              <a:gd name="f51" fmla="*/ f36 1 f21"/>
              <a:gd name="f52" fmla="*/ f37 1 f20"/>
              <a:gd name="f53" fmla="*/ f38 1 f21"/>
              <a:gd name="f54" fmla="*/ f39 1 f21"/>
              <a:gd name="f55" fmla="*/ f40 1 f20"/>
              <a:gd name="f56" fmla="*/ f41 1 f21"/>
              <a:gd name="f57" fmla="*/ f42 1 f21"/>
              <a:gd name="f58" fmla="*/ f43 f15 1"/>
              <a:gd name="f59" fmla="*/ f44 f15 1"/>
              <a:gd name="f60" fmla="*/ f46 f16 1"/>
              <a:gd name="f61" fmla="*/ f45 f16 1"/>
              <a:gd name="f62" fmla="*/ f48 f15 1"/>
              <a:gd name="f63" fmla="*/ f49 f16 1"/>
              <a:gd name="f64" fmla="*/ f50 f15 1"/>
              <a:gd name="f65" fmla="*/ f51 f16 1"/>
              <a:gd name="f66" fmla="*/ f52 f15 1"/>
              <a:gd name="f67" fmla="*/ f53 f16 1"/>
              <a:gd name="f68" fmla="*/ f54 f16 1"/>
              <a:gd name="f69" fmla="*/ f55 f15 1"/>
              <a:gd name="f70" fmla="*/ f56 f16 1"/>
              <a:gd name="f71" fmla="*/ f57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62" y="f63"/>
              </a:cxn>
              <a:cxn ang="f47">
                <a:pos x="f64" y="f63"/>
              </a:cxn>
              <a:cxn ang="f47">
                <a:pos x="f64" y="f65"/>
              </a:cxn>
              <a:cxn ang="f47">
                <a:pos x="f66" y="f65"/>
              </a:cxn>
              <a:cxn ang="f47">
                <a:pos x="f66" y="f67"/>
              </a:cxn>
              <a:cxn ang="f47">
                <a:pos x="f64" y="f67"/>
              </a:cxn>
              <a:cxn ang="f47">
                <a:pos x="f64" y="f68"/>
              </a:cxn>
              <a:cxn ang="f47">
                <a:pos x="f62" y="f68"/>
              </a:cxn>
              <a:cxn ang="f47">
                <a:pos x="f69" y="f70"/>
              </a:cxn>
              <a:cxn ang="f47">
                <a:pos x="f69" y="f71"/>
              </a:cxn>
              <a:cxn ang="f47">
                <a:pos x="f62" y="f63"/>
              </a:cxn>
            </a:cxnLst>
            <a:rect l="f58" t="f61" r="f59" b="f60"/>
            <a:pathLst>
              <a:path w="1186451" h="1771650">
                <a:moveTo>
                  <a:pt x="f8" y="f5"/>
                </a:moveTo>
                <a:lnTo>
                  <a:pt x="f6" y="f5"/>
                </a:lnTo>
                <a:lnTo>
                  <a:pt x="f6" y="f9"/>
                </a:lnTo>
                <a:lnTo>
                  <a:pt x="f9" y="f9"/>
                </a:lnTo>
                <a:lnTo>
                  <a:pt x="f9" y="f10"/>
                </a:lnTo>
                <a:lnTo>
                  <a:pt x="f6" y="f10"/>
                </a:lnTo>
                <a:lnTo>
                  <a:pt x="f6" y="f7"/>
                </a:lnTo>
                <a:lnTo>
                  <a:pt x="f8" y="f7"/>
                </a:lnTo>
                <a:cubicBezTo>
                  <a:pt x="f11" y="f7"/>
                  <a:pt x="f5" y="f12"/>
                  <a:pt x="f5" y="f13"/>
                </a:cubicBezTo>
                <a:lnTo>
                  <a:pt x="f5" y="f8"/>
                </a:lnTo>
                <a:cubicBezTo>
                  <a:pt x="f5" y="f11"/>
                  <a:pt x="f11" y="f5"/>
                  <a:pt x="f8" y="f5"/>
                </a:cubicBezTo>
                <a:close/>
              </a:path>
            </a:pathLst>
          </a:cu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" name="Arc 23">
            <a:extLst>
              <a:ext uri="{FF2B5EF4-FFF2-40B4-BE49-F238E27FC236}">
                <a16:creationId xmlns:a16="http://schemas.microsoft.com/office/drawing/2014/main" id="{B626D687-6149-4CB3-90A6-312AE8DD754F}"/>
              </a:ext>
            </a:extLst>
          </p:cNvPr>
          <p:cNvSpPr>
            <a:spLocks noMove="1" noResize="1"/>
          </p:cNvSpPr>
          <p:nvPr/>
        </p:nvSpPr>
        <p:spPr>
          <a:xfrm rot="16200004">
            <a:off x="1539685" y="4203423"/>
            <a:ext cx="4083436" cy="408343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1"/>
              <a:gd name="f10" fmla="val 270"/>
              <a:gd name="f11" fmla="+- 0 0 -270"/>
              <a:gd name="f12" fmla="+- 0 0 -225"/>
              <a:gd name="f13" fmla="+- 0 0 -180"/>
              <a:gd name="f14" fmla="abs f4"/>
              <a:gd name="f15" fmla="abs f5"/>
              <a:gd name="f16" fmla="abs f6"/>
              <a:gd name="f17" fmla="+- 0 0 f3"/>
              <a:gd name="f18" fmla="+- 0 0 f10"/>
              <a:gd name="f19" fmla="*/ f11 f0 1"/>
              <a:gd name="f20" fmla="*/ f12 f0 1"/>
              <a:gd name="f21" fmla="*/ f13 f0 1"/>
              <a:gd name="f22" fmla="?: f14 f4 1"/>
              <a:gd name="f23" fmla="?: f15 f5 1"/>
              <a:gd name="f24" fmla="?: f16 f6 1"/>
              <a:gd name="f25" fmla="*/ f17 f0 1"/>
              <a:gd name="f26" fmla="*/ f18 f0 1"/>
              <a:gd name="f27" fmla="*/ f19 1 f3"/>
              <a:gd name="f28" fmla="*/ f20 1 f3"/>
              <a:gd name="f29" fmla="*/ f21 1 f3"/>
              <a:gd name="f30" fmla="*/ f22 1 21600"/>
              <a:gd name="f31" fmla="*/ f23 1 21600"/>
              <a:gd name="f32" fmla="*/ 21600 f22 1"/>
              <a:gd name="f33" fmla="*/ 21600 f23 1"/>
              <a:gd name="f34" fmla="*/ f25 1 f3"/>
              <a:gd name="f35" fmla="*/ f26 1 f3"/>
              <a:gd name="f36" fmla="+- f27 0 f1"/>
              <a:gd name="f37" fmla="+- f28 0 f1"/>
              <a:gd name="f38" fmla="+- f29 0 f1"/>
              <a:gd name="f39" fmla="min f31 f30"/>
              <a:gd name="f40" fmla="*/ f32 1 f24"/>
              <a:gd name="f41" fmla="*/ f33 1 f24"/>
              <a:gd name="f42" fmla="+- f34 0 f1"/>
              <a:gd name="f43" fmla="+- f35 0 f1"/>
              <a:gd name="f44" fmla="val f40"/>
              <a:gd name="f45" fmla="val f41"/>
              <a:gd name="f46" fmla="+- 0 0 f42"/>
              <a:gd name="f47" fmla="+- 0 0 f43"/>
              <a:gd name="f48" fmla="+- f45 0 f7"/>
              <a:gd name="f49" fmla="+- f44 0 f7"/>
              <a:gd name="f50" fmla="+- f47 0 f46"/>
              <a:gd name="f51" fmla="+- f46 f1 0"/>
              <a:gd name="f52" fmla="+- f47 f1 0"/>
              <a:gd name="f53" fmla="+- 21600000 0 f46"/>
              <a:gd name="f54" fmla="+- f1 0 f46"/>
              <a:gd name="f55" fmla="+- 27000000 0 f46"/>
              <a:gd name="f56" fmla="+- f0 0 f46"/>
              <a:gd name="f57" fmla="+- 32400000 0 f46"/>
              <a:gd name="f58" fmla="+- f2 0 f46"/>
              <a:gd name="f59" fmla="+- 37800000 0 f46"/>
              <a:gd name="f60" fmla="*/ f48 1 2"/>
              <a:gd name="f61" fmla="*/ f49 1 2"/>
              <a:gd name="f62" fmla="+- f50 21600000 0"/>
              <a:gd name="f63" fmla="?: f54 f54 f55"/>
              <a:gd name="f64" fmla="?: f56 f56 f57"/>
              <a:gd name="f65" fmla="?: f58 f58 f59"/>
              <a:gd name="f66" fmla="*/ f51 f8 1"/>
              <a:gd name="f67" fmla="*/ f52 f8 1"/>
              <a:gd name="f68" fmla="+- f7 f60 0"/>
              <a:gd name="f69" fmla="+- f7 f61 0"/>
              <a:gd name="f70" fmla="?: f50 f50 f62"/>
              <a:gd name="f71" fmla="*/ f66 1 f0"/>
              <a:gd name="f72" fmla="*/ f67 1 f0"/>
              <a:gd name="f73" fmla="*/ f61 f39 1"/>
              <a:gd name="f74" fmla="*/ f60 f39 1"/>
              <a:gd name="f75" fmla="+- f70 0 f53"/>
              <a:gd name="f76" fmla="+- f70 0 f63"/>
              <a:gd name="f77" fmla="+- f70 0 f64"/>
              <a:gd name="f78" fmla="+- f70 0 f65"/>
              <a:gd name="f79" fmla="+- 0 0 f71"/>
              <a:gd name="f80" fmla="+- 0 0 f72"/>
              <a:gd name="f81" fmla="*/ f69 f39 1"/>
              <a:gd name="f82" fmla="*/ f68 f39 1"/>
              <a:gd name="f83" fmla="+- 0 0 f79"/>
              <a:gd name="f84" fmla="+- 0 0 f80"/>
              <a:gd name="f85" fmla="*/ f83 f0 1"/>
              <a:gd name="f86" fmla="*/ f84 f0 1"/>
              <a:gd name="f87" fmla="*/ f85 1 f8"/>
              <a:gd name="f88" fmla="*/ f86 1 f8"/>
              <a:gd name="f89" fmla="+- f87 0 f1"/>
              <a:gd name="f90" fmla="+- f88 0 f1"/>
              <a:gd name="f91" fmla="sin 1 f89"/>
              <a:gd name="f92" fmla="cos 1 f89"/>
              <a:gd name="f93" fmla="sin 1 f90"/>
              <a:gd name="f94" fmla="cos 1 f90"/>
              <a:gd name="f95" fmla="+- 0 0 f91"/>
              <a:gd name="f96" fmla="+- 0 0 f92"/>
              <a:gd name="f97" fmla="+- 0 0 f93"/>
              <a:gd name="f98" fmla="+- 0 0 f94"/>
              <a:gd name="f99" fmla="+- 0 0 f95"/>
              <a:gd name="f100" fmla="+- 0 0 f96"/>
              <a:gd name="f101" fmla="+- 0 0 f97"/>
              <a:gd name="f102" fmla="+- 0 0 f98"/>
              <a:gd name="f103" fmla="val f99"/>
              <a:gd name="f104" fmla="val f100"/>
              <a:gd name="f105" fmla="val f101"/>
              <a:gd name="f106" fmla="val f102"/>
              <a:gd name="f107" fmla="*/ f103 f61 1"/>
              <a:gd name="f108" fmla="*/ f104 f60 1"/>
              <a:gd name="f109" fmla="*/ f105 f61 1"/>
              <a:gd name="f110" fmla="*/ f106 f60 1"/>
              <a:gd name="f111" fmla="+- 0 0 f108"/>
              <a:gd name="f112" fmla="+- 0 0 f107"/>
              <a:gd name="f113" fmla="+- 0 0 f110"/>
              <a:gd name="f114" fmla="+- 0 0 f109"/>
              <a:gd name="f115" fmla="+- 0 0 f111"/>
              <a:gd name="f116" fmla="+- 0 0 f112"/>
              <a:gd name="f117" fmla="+- 0 0 f113"/>
              <a:gd name="f118" fmla="+- 0 0 f114"/>
              <a:gd name="f119" fmla="at2 f115 f116"/>
              <a:gd name="f120" fmla="at2 f117 f118"/>
              <a:gd name="f121" fmla="+- f119 f1 0"/>
              <a:gd name="f122" fmla="+- f120 f1 0"/>
              <a:gd name="f123" fmla="*/ f121 f8 1"/>
              <a:gd name="f124" fmla="*/ f122 f8 1"/>
              <a:gd name="f125" fmla="*/ f123 1 f0"/>
              <a:gd name="f126" fmla="*/ f124 1 f0"/>
              <a:gd name="f127" fmla="+- 0 0 f125"/>
              <a:gd name="f128" fmla="+- 0 0 f126"/>
              <a:gd name="f129" fmla="val f127"/>
              <a:gd name="f130" fmla="val f128"/>
              <a:gd name="f131" fmla="+- 0 0 f129"/>
              <a:gd name="f132" fmla="+- 0 0 f130"/>
              <a:gd name="f133" fmla="*/ f131 f0 1"/>
              <a:gd name="f134" fmla="*/ f132 f0 1"/>
              <a:gd name="f135" fmla="*/ f133 1 f8"/>
              <a:gd name="f136" fmla="*/ f134 1 f8"/>
              <a:gd name="f137" fmla="+- f135 0 f1"/>
              <a:gd name="f138" fmla="+- f136 0 f1"/>
              <a:gd name="f139" fmla="+- f137 f1 0"/>
              <a:gd name="f140" fmla="+- f138 f1 0"/>
              <a:gd name="f141" fmla="*/ f139 f8 1"/>
              <a:gd name="f142" fmla="*/ f140 f8 1"/>
              <a:gd name="f143" fmla="*/ f141 1 f0"/>
              <a:gd name="f144" fmla="*/ f142 1 f0"/>
              <a:gd name="f145" fmla="+- 0 0 f143"/>
              <a:gd name="f146" fmla="+- 0 0 f144"/>
              <a:gd name="f147" fmla="+- 0 0 f145"/>
              <a:gd name="f148" fmla="+- 0 0 f146"/>
              <a:gd name="f149" fmla="*/ f147 f0 1"/>
              <a:gd name="f150" fmla="*/ f148 f0 1"/>
              <a:gd name="f151" fmla="*/ f149 1 f8"/>
              <a:gd name="f152" fmla="*/ f150 1 f8"/>
              <a:gd name="f153" fmla="+- f151 0 f1"/>
              <a:gd name="f154" fmla="+- f152 0 f1"/>
              <a:gd name="f155" fmla="cos 1 f153"/>
              <a:gd name="f156" fmla="sin 1 f153"/>
              <a:gd name="f157" fmla="cos 1 f154"/>
              <a:gd name="f158" fmla="sin 1 f154"/>
              <a:gd name="f159" fmla="+- 0 0 f155"/>
              <a:gd name="f160" fmla="+- 0 0 f156"/>
              <a:gd name="f161" fmla="+- 0 0 f157"/>
              <a:gd name="f162" fmla="+- 0 0 f158"/>
              <a:gd name="f163" fmla="+- 0 0 f159"/>
              <a:gd name="f164" fmla="+- 0 0 f160"/>
              <a:gd name="f165" fmla="+- 0 0 f161"/>
              <a:gd name="f166" fmla="+- 0 0 f162"/>
              <a:gd name="f167" fmla="val f163"/>
              <a:gd name="f168" fmla="val f164"/>
              <a:gd name="f169" fmla="val f165"/>
              <a:gd name="f170" fmla="val f166"/>
              <a:gd name="f171" fmla="+- 0 0 f167"/>
              <a:gd name="f172" fmla="+- 0 0 f168"/>
              <a:gd name="f173" fmla="+- 0 0 f169"/>
              <a:gd name="f174" fmla="+- 0 0 f170"/>
              <a:gd name="f175" fmla="*/ f9 f171 1"/>
              <a:gd name="f176" fmla="*/ f9 f172 1"/>
              <a:gd name="f177" fmla="*/ f9 f173 1"/>
              <a:gd name="f178" fmla="*/ f9 f174 1"/>
              <a:gd name="f179" fmla="*/ f175 f61 1"/>
              <a:gd name="f180" fmla="*/ f176 f60 1"/>
              <a:gd name="f181" fmla="*/ f177 f61 1"/>
              <a:gd name="f182" fmla="*/ f178 f60 1"/>
              <a:gd name="f183" fmla="+- f69 f179 0"/>
              <a:gd name="f184" fmla="+- f68 f180 0"/>
              <a:gd name="f185" fmla="+- f69 f181 0"/>
              <a:gd name="f186" fmla="+- f68 f182 0"/>
              <a:gd name="f187" fmla="max f183 f185"/>
              <a:gd name="f188" fmla="max f184 f186"/>
              <a:gd name="f189" fmla="min f183 f185"/>
              <a:gd name="f190" fmla="min f184 f186"/>
              <a:gd name="f191" fmla="*/ f183 f39 1"/>
              <a:gd name="f192" fmla="*/ f184 f39 1"/>
              <a:gd name="f193" fmla="*/ f185 f39 1"/>
              <a:gd name="f194" fmla="*/ f186 f39 1"/>
              <a:gd name="f195" fmla="?: f75 f44 f187"/>
              <a:gd name="f196" fmla="?: f76 f45 f188"/>
              <a:gd name="f197" fmla="?: f77 f7 f189"/>
              <a:gd name="f198" fmla="?: f78 f7 f190"/>
              <a:gd name="f199" fmla="*/ f197 f39 1"/>
              <a:gd name="f200" fmla="*/ f198 f39 1"/>
              <a:gd name="f201" fmla="*/ f195 f39 1"/>
              <a:gd name="f202" fmla="*/ f19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191" y="f192"/>
              </a:cxn>
              <a:cxn ang="f37">
                <a:pos x="f81" y="f82"/>
              </a:cxn>
              <a:cxn ang="f38">
                <a:pos x="f193" y="f194"/>
              </a:cxn>
            </a:cxnLst>
            <a:rect l="f199" t="f200" r="f201" b="f202"/>
            <a:pathLst>
              <a:path stroke="0">
                <a:moveTo>
                  <a:pt x="f191" y="f192"/>
                </a:moveTo>
                <a:arcTo wR="f73" hR="f74" stAng="f46" swAng="f70"/>
                <a:lnTo>
                  <a:pt x="f81" y="f82"/>
                </a:lnTo>
                <a:close/>
              </a:path>
              <a:path fill="none">
                <a:moveTo>
                  <a:pt x="f191" y="f192"/>
                </a:moveTo>
                <a:arcTo wR="f73" hR="f74" stAng="f46" swAng="f70"/>
              </a:path>
            </a:pathLst>
          </a:custGeom>
          <a:noFill/>
          <a:ln w="127001" cap="rnd">
            <a:solidFill>
              <a:srgbClr val="FFC000"/>
            </a:solidFill>
            <a:custDash>
              <a:ds d="300000" sp="300000"/>
            </a:custDash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32903B6-0848-4081-A8E7-3A36450981B3}"/>
              </a:ext>
            </a:extLst>
          </p:cNvPr>
          <p:cNvSpPr/>
          <p:nvPr/>
        </p:nvSpPr>
        <p:spPr>
          <a:xfrm>
            <a:off x="1990721" y="1063630"/>
            <a:ext cx="8261347" cy="86835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ＭＳ Ｐゴシック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17A381-FEBC-4DCB-8BF5-9B5A81697D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90721" y="567878"/>
            <a:ext cx="8026402" cy="4046540"/>
          </a:xfrm>
        </p:spPr>
        <p:txBody>
          <a:bodyPr anchor="t"/>
          <a:lstStyle/>
          <a:p>
            <a:pPr lvl="0"/>
            <a:br>
              <a:rPr lang="en-US" sz="2900" i="1">
                <a:solidFill>
                  <a:srgbClr val="800000"/>
                </a:solidFill>
                <a:latin typeface="Arial" pitchFamily="34"/>
                <a:cs typeface="Arial" pitchFamily="34"/>
              </a:rPr>
            </a:br>
            <a:r>
              <a:rPr lang="en-US" sz="4900" i="1">
                <a:solidFill>
                  <a:srgbClr val="800000"/>
                </a:solidFill>
                <a:latin typeface="Arial" pitchFamily="34"/>
                <a:cs typeface="Arial" pitchFamily="34"/>
              </a:rPr>
              <a:t>If we teach today’s students as we taught yesterday’s, we rob them of tomorrow.</a:t>
            </a:r>
            <a:br>
              <a:rPr lang="en-US" sz="2800" i="1">
                <a:solidFill>
                  <a:srgbClr val="800000"/>
                </a:solidFill>
                <a:latin typeface="Arial" pitchFamily="34"/>
                <a:cs typeface="Arial" pitchFamily="34"/>
              </a:rPr>
            </a:br>
            <a:r>
              <a:rPr lang="en-US" sz="2400" i="1">
                <a:solidFill>
                  <a:srgbClr val="800000"/>
                </a:solidFill>
                <a:latin typeface="Arial" pitchFamily="34"/>
                <a:cs typeface="Arial" pitchFamily="34"/>
              </a:rPr>
              <a:t>  </a:t>
            </a:r>
            <a:br>
              <a:rPr lang="en-US" sz="2900" i="1">
                <a:solidFill>
                  <a:srgbClr val="800000"/>
                </a:solidFill>
                <a:latin typeface="Arial" pitchFamily="34"/>
                <a:cs typeface="Arial" pitchFamily="34"/>
              </a:rPr>
            </a:br>
            <a:r>
              <a:rPr lang="en-US" sz="2600">
                <a:latin typeface="Arial" pitchFamily="34"/>
                <a:cs typeface="Arial" pitchFamily="34"/>
              </a:rPr>
              <a:t>John Dewey</a:t>
            </a:r>
            <a:br>
              <a:rPr lang="en-US" sz="2600">
                <a:latin typeface="Arial" pitchFamily="34"/>
                <a:cs typeface="Arial" pitchFamily="34"/>
              </a:rPr>
            </a:br>
            <a:r>
              <a:rPr lang="en-US" sz="2300">
                <a:solidFill>
                  <a:srgbClr val="7F7F7F"/>
                </a:solidFill>
                <a:latin typeface="Arial" pitchFamily="34"/>
                <a:cs typeface="Arial" pitchFamily="34"/>
              </a:rPr>
              <a:t>Educational Reformer</a:t>
            </a:r>
            <a:br>
              <a:rPr lang="en-US" sz="2300">
                <a:solidFill>
                  <a:srgbClr val="7F7F7F"/>
                </a:solidFill>
                <a:latin typeface="Arial" pitchFamily="34"/>
                <a:cs typeface="Arial" pitchFamily="34"/>
              </a:rPr>
            </a:br>
            <a:r>
              <a:rPr lang="en-US" sz="2300">
                <a:solidFill>
                  <a:srgbClr val="7F7F7F"/>
                </a:solidFill>
                <a:latin typeface="Arial" pitchFamily="34"/>
                <a:cs typeface="Arial" pitchFamily="34"/>
              </a:rPr>
              <a:t>1858 – 1952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58D3223-2897-45EE-89E4-DD8A05A3EB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37727" y="3584374"/>
            <a:ext cx="2346807" cy="268327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>
            <a:extLst>
              <a:ext uri="{FF2B5EF4-FFF2-40B4-BE49-F238E27FC236}">
                <a16:creationId xmlns:a16="http://schemas.microsoft.com/office/drawing/2014/main" id="{6D9C5931-D2A0-4AE4-BAA5-7FABD8B938FB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530108-B817-4203-9A6E-2E40034B80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63040" y="538023"/>
            <a:ext cx="6598612" cy="898882"/>
          </a:xfrm>
        </p:spPr>
        <p:txBody>
          <a:bodyPr anchor="b"/>
          <a:lstStyle/>
          <a:p>
            <a:pPr lvl="0"/>
            <a:r>
              <a:rPr lang="en-GB" sz="4800">
                <a:solidFill>
                  <a:srgbClr val="262626"/>
                </a:solidFill>
              </a:rPr>
              <a:t>Outcomes for the session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63F88180-F3B0-4EFD-9C53-3B53D8B8E0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212" r="19923" b="-1"/>
          <a:stretch>
            <a:fillRect/>
          </a:stretch>
        </p:blipFill>
        <p:spPr>
          <a:xfrm>
            <a:off x="8331455" y="2919532"/>
            <a:ext cx="2564251" cy="25642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52D4395F-16EA-4305-9963-5854A45122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9" b="-9"/>
          <a:stretch>
            <a:fillRect/>
          </a:stretch>
        </p:blipFill>
        <p:spPr>
          <a:xfrm>
            <a:off x="10142881" y="320323"/>
            <a:ext cx="1833372" cy="18333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Oval 37">
            <a:extLst>
              <a:ext uri="{FF2B5EF4-FFF2-40B4-BE49-F238E27FC236}">
                <a16:creationId xmlns:a16="http://schemas.microsoft.com/office/drawing/2014/main" id="{13447FDF-9332-4B67-98B7-61AEFE6AC538}"/>
              </a:ext>
            </a:extLst>
          </p:cNvPr>
          <p:cNvSpPr>
            <a:spLocks noMove="1" noResize="1"/>
          </p:cNvSpPr>
          <p:nvPr/>
        </p:nvSpPr>
        <p:spPr>
          <a:xfrm>
            <a:off x="11164796" y="3206243"/>
            <a:ext cx="530754" cy="53075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595959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03337C-8DE9-4B77-A4AE-1F4CF93FC0B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76522" y="1814663"/>
            <a:ext cx="8133002" cy="2931511"/>
          </a:xfrm>
        </p:spPr>
        <p:txBody>
          <a:bodyPr>
            <a:noAutofit/>
          </a:bodyPr>
          <a:lstStyle/>
          <a:p>
            <a:pPr lvl="0"/>
            <a:r>
              <a:rPr lang="en-GB">
                <a:solidFill>
                  <a:srgbClr val="262626"/>
                </a:solidFill>
                <a:latin typeface="Arial" pitchFamily="34"/>
                <a:cs typeface="Arial" pitchFamily="34"/>
              </a:rPr>
              <a:t>Debate and share strategies to engage students in synchronous and asynchronous learning activities. </a:t>
            </a:r>
          </a:p>
          <a:p>
            <a:pPr lvl="0"/>
            <a:r>
              <a:rPr lang="en-GB">
                <a:solidFill>
                  <a:srgbClr val="262626"/>
                </a:solidFill>
                <a:latin typeface="Arial" pitchFamily="34"/>
                <a:cs typeface="Arial" pitchFamily="34"/>
              </a:rPr>
              <a:t>Discuss the idea of accountability of learning and identify if it can be of any use in order to facilitate student engagement. </a:t>
            </a:r>
          </a:p>
          <a:p>
            <a:pPr lvl="0"/>
            <a:r>
              <a:rPr lang="en-GB">
                <a:solidFill>
                  <a:srgbClr val="262626"/>
                </a:solidFill>
                <a:latin typeface="Arial" pitchFamily="34"/>
                <a:cs typeface="Arial" pitchFamily="34"/>
              </a:rPr>
              <a:t>Identify different activities/ training at our disposal in order to facilitate student engagement. </a:t>
            </a:r>
          </a:p>
          <a:p>
            <a:pPr lvl="0"/>
            <a:r>
              <a:rPr lang="en-GB">
                <a:solidFill>
                  <a:srgbClr val="262626"/>
                </a:solidFill>
                <a:latin typeface="Arial" pitchFamily="34"/>
                <a:cs typeface="Arial" pitchFamily="34"/>
              </a:rPr>
              <a:t>Discuss the importance of teaching presence in a distance learning setting. </a:t>
            </a:r>
          </a:p>
          <a:p>
            <a:pPr lvl="0"/>
            <a:endParaRPr lang="en-GB">
              <a:solidFill>
                <a:srgbClr val="262626"/>
              </a:solidFill>
              <a:latin typeface="Arial" pitchFamily="34"/>
              <a:cs typeface="Arial" pitchFamily="34"/>
            </a:endParaRPr>
          </a:p>
          <a:p>
            <a:pPr lvl="0"/>
            <a:endParaRPr lang="en-GB">
              <a:solidFill>
                <a:srgbClr val="262626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8" name="Freeform: Shape 39">
            <a:extLst>
              <a:ext uri="{FF2B5EF4-FFF2-40B4-BE49-F238E27FC236}">
                <a16:creationId xmlns:a16="http://schemas.microsoft.com/office/drawing/2014/main" id="{BBEAE47D-2ECD-478E-B795-D2756C484375}"/>
              </a:ext>
            </a:extLst>
          </p:cNvPr>
          <p:cNvSpPr>
            <a:spLocks noMove="1" noResize="1"/>
          </p:cNvSpPr>
          <p:nvPr/>
        </p:nvSpPr>
        <p:spPr>
          <a:xfrm rot="10800009" flipH="1">
            <a:off x="9372444" y="3938430"/>
            <a:ext cx="2311804" cy="23039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08399"/>
              <a:gd name="f7" fmla="val 3097879"/>
              <a:gd name="f8" fmla="val 159985"/>
              <a:gd name="f9" fmla="val 4045"/>
              <a:gd name="f10" fmla="val 1696687"/>
              <a:gd name="f11" fmla="val 81941"/>
              <a:gd name="f12" fmla="val 2939004"/>
              <a:gd name="f13" fmla="val 1275632"/>
              <a:gd name="f14" fmla="val 3092907"/>
              <a:gd name="f15" fmla="val 2791087"/>
              <a:gd name="f16" fmla="val 2470733"/>
              <a:gd name="f17" fmla="val 2458534"/>
              <a:gd name="f18" fmla="val 2856285"/>
              <a:gd name="f19" fmla="val 2340416"/>
              <a:gd name="f20" fmla="val 1693197"/>
              <a:gd name="f21" fmla="val 1415762"/>
              <a:gd name="f22" fmla="val 768542"/>
              <a:gd name="f23" fmla="val 252674"/>
              <a:gd name="f24" fmla="val 650424"/>
              <a:gd name="f25" fmla="val 637665"/>
              <a:gd name="f26" fmla="+- 0 0 -90"/>
              <a:gd name="f27" fmla="*/ f3 1 3108399"/>
              <a:gd name="f28" fmla="*/ f4 1 3097879"/>
              <a:gd name="f29" fmla="+- f7 0 f5"/>
              <a:gd name="f30" fmla="+- f6 0 f5"/>
              <a:gd name="f31" fmla="*/ f26 f0 1"/>
              <a:gd name="f32" fmla="*/ f30 1 3108399"/>
              <a:gd name="f33" fmla="*/ f29 1 3097879"/>
              <a:gd name="f34" fmla="*/ 0 f30 1"/>
              <a:gd name="f35" fmla="*/ 0 f29 1"/>
              <a:gd name="f36" fmla="*/ 159985 f30 1"/>
              <a:gd name="f37" fmla="*/ 4045 f29 1"/>
              <a:gd name="f38" fmla="*/ 3092907 f30 1"/>
              <a:gd name="f39" fmla="*/ 2791087 f29 1"/>
              <a:gd name="f40" fmla="*/ 3108399 f30 1"/>
              <a:gd name="f41" fmla="*/ 3097879 f29 1"/>
              <a:gd name="f42" fmla="*/ 2470733 f30 1"/>
              <a:gd name="f43" fmla="*/ 2458534 f30 1"/>
              <a:gd name="f44" fmla="*/ 2856285 f29 1"/>
              <a:gd name="f45" fmla="*/ 252674 f30 1"/>
              <a:gd name="f46" fmla="*/ 650424 f29 1"/>
              <a:gd name="f47" fmla="*/ 637665 f29 1"/>
              <a:gd name="f48" fmla="*/ f31 1 f2"/>
              <a:gd name="f49" fmla="*/ f34 1 3108399"/>
              <a:gd name="f50" fmla="*/ f35 1 3097879"/>
              <a:gd name="f51" fmla="*/ f36 1 3108399"/>
              <a:gd name="f52" fmla="*/ f37 1 3097879"/>
              <a:gd name="f53" fmla="*/ f38 1 3108399"/>
              <a:gd name="f54" fmla="*/ f39 1 3097879"/>
              <a:gd name="f55" fmla="*/ f40 1 3108399"/>
              <a:gd name="f56" fmla="*/ f41 1 3097879"/>
              <a:gd name="f57" fmla="*/ f42 1 3108399"/>
              <a:gd name="f58" fmla="*/ f43 1 3108399"/>
              <a:gd name="f59" fmla="*/ f44 1 3097879"/>
              <a:gd name="f60" fmla="*/ f45 1 3108399"/>
              <a:gd name="f61" fmla="*/ f46 1 3097879"/>
              <a:gd name="f62" fmla="*/ f47 1 3097879"/>
              <a:gd name="f63" fmla="*/ f5 1 f32"/>
              <a:gd name="f64" fmla="*/ f6 1 f32"/>
              <a:gd name="f65" fmla="*/ f5 1 f33"/>
              <a:gd name="f66" fmla="*/ f7 1 f33"/>
              <a:gd name="f67" fmla="+- f48 0 f1"/>
              <a:gd name="f68" fmla="*/ f49 1 f32"/>
              <a:gd name="f69" fmla="*/ f50 1 f33"/>
              <a:gd name="f70" fmla="*/ f51 1 f32"/>
              <a:gd name="f71" fmla="*/ f52 1 f33"/>
              <a:gd name="f72" fmla="*/ f53 1 f32"/>
              <a:gd name="f73" fmla="*/ f54 1 f33"/>
              <a:gd name="f74" fmla="*/ f55 1 f32"/>
              <a:gd name="f75" fmla="*/ f56 1 f33"/>
              <a:gd name="f76" fmla="*/ f57 1 f32"/>
              <a:gd name="f77" fmla="*/ f58 1 f32"/>
              <a:gd name="f78" fmla="*/ f59 1 f33"/>
              <a:gd name="f79" fmla="*/ f60 1 f32"/>
              <a:gd name="f80" fmla="*/ f61 1 f33"/>
              <a:gd name="f81" fmla="*/ f62 1 f33"/>
              <a:gd name="f82" fmla="*/ f63 f27 1"/>
              <a:gd name="f83" fmla="*/ f64 f27 1"/>
              <a:gd name="f84" fmla="*/ f66 f28 1"/>
              <a:gd name="f85" fmla="*/ f65 f28 1"/>
              <a:gd name="f86" fmla="*/ f68 f27 1"/>
              <a:gd name="f87" fmla="*/ f69 f28 1"/>
              <a:gd name="f88" fmla="*/ f70 f27 1"/>
              <a:gd name="f89" fmla="*/ f71 f28 1"/>
              <a:gd name="f90" fmla="*/ f72 f27 1"/>
              <a:gd name="f91" fmla="*/ f73 f28 1"/>
              <a:gd name="f92" fmla="*/ f74 f27 1"/>
              <a:gd name="f93" fmla="*/ f75 f28 1"/>
              <a:gd name="f94" fmla="*/ f76 f27 1"/>
              <a:gd name="f95" fmla="*/ f77 f27 1"/>
              <a:gd name="f96" fmla="*/ f78 f28 1"/>
              <a:gd name="f97" fmla="*/ f79 f27 1"/>
              <a:gd name="f98" fmla="*/ f80 f28 1"/>
              <a:gd name="f99" fmla="*/ f81 f2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7">
                <a:pos x="f86" y="f87"/>
              </a:cxn>
              <a:cxn ang="f67">
                <a:pos x="f88" y="f89"/>
              </a:cxn>
              <a:cxn ang="f67">
                <a:pos x="f90" y="f91"/>
              </a:cxn>
              <a:cxn ang="f67">
                <a:pos x="f92" y="f93"/>
              </a:cxn>
              <a:cxn ang="f67">
                <a:pos x="f94" y="f93"/>
              </a:cxn>
              <a:cxn ang="f67">
                <a:pos x="f95" y="f96"/>
              </a:cxn>
              <a:cxn ang="f67">
                <a:pos x="f97" y="f98"/>
              </a:cxn>
              <a:cxn ang="f67">
                <a:pos x="f86" y="f99"/>
              </a:cxn>
            </a:cxnLst>
            <a:rect l="f82" t="f85" r="f83" b="f84"/>
            <a:pathLst>
              <a:path w="3108399" h="3097879">
                <a:moveTo>
                  <a:pt x="f5" y="f5"/>
                </a:moveTo>
                <a:lnTo>
                  <a:pt x="f8" y="f9"/>
                </a:lnTo>
                <a:cubicBezTo>
                  <a:pt x="f10" y="f11"/>
                  <a:pt x="f12" y="f13"/>
                  <a:pt x="f14" y="f15"/>
                </a:cubicBezTo>
                <a:lnTo>
                  <a:pt x="f6" y="f7"/>
                </a:lnTo>
                <a:lnTo>
                  <a:pt x="f16" y="f7"/>
                </a:lnTo>
                <a:lnTo>
                  <a:pt x="f17" y="f18"/>
                </a:lnTo>
                <a:cubicBezTo>
                  <a:pt x="f19" y="f20"/>
                  <a:pt x="f21" y="f22"/>
                  <a:pt x="f23" y="f24"/>
                </a:cubicBezTo>
                <a:lnTo>
                  <a:pt x="f5" y="f25"/>
                </a:lnTo>
                <a:close/>
              </a:path>
            </a:pathLst>
          </a:custGeom>
          <a:solidFill>
            <a:srgbClr val="70AD47">
              <a:alpha val="9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CF615D45-1BC9-44A4-AF36-158709DE94E5}"/>
              </a:ext>
            </a:extLst>
          </p:cNvPr>
          <p:cNvSpPr>
            <a:spLocks noMove="1" noResize="1"/>
          </p:cNvSpPr>
          <p:nvPr/>
        </p:nvSpPr>
        <p:spPr>
          <a:xfrm>
            <a:off x="0" y="437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98DDEB-701A-43E9-A34D-4AB598945B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2061" y="254276"/>
            <a:ext cx="10515600" cy="895663"/>
          </a:xfrm>
        </p:spPr>
        <p:txBody>
          <a:bodyPr/>
          <a:lstStyle/>
          <a:p>
            <a:pPr lvl="0"/>
            <a:r>
              <a:rPr lang="en-GB">
                <a:latin typeface="Arial Black" pitchFamily="34"/>
              </a:rPr>
              <a:t>The Myths: Are they myths?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38AA772-58FF-4475-97AB-5C5BB1D6E8F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70589" y="1474241"/>
            <a:ext cx="7585789" cy="5018638"/>
          </a:xfrm>
        </p:spPr>
        <p:txBody>
          <a:bodyPr>
            <a:noAutofit/>
          </a:bodyPr>
          <a:lstStyle/>
          <a:p>
            <a:pPr lvl="0"/>
            <a:r>
              <a:rPr lang="en-GB">
                <a:latin typeface="Arial" pitchFamily="34"/>
                <a:cs typeface="Arial" pitchFamily="34"/>
              </a:rPr>
              <a:t>1.“Anytime-Anywhere” is the way that online learning needs to be! 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2. “I will never be able to get all my students together for any synchronous online sessions!” 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3.“My students will either think it is impossible to do online sessions—or they will not find any value in them anyway.” </a:t>
            </a:r>
          </a:p>
          <a:p>
            <a:pPr lvl="0"/>
            <a:r>
              <a:rPr lang="en-GB">
                <a:latin typeface="Arial" pitchFamily="34"/>
                <a:cs typeface="Arial" pitchFamily="34"/>
              </a:rPr>
              <a:t>4.“By the way—conducting online sessions will be too much work for me! As it changes how I plan my tutorials.”</a:t>
            </a:r>
          </a:p>
        </p:txBody>
      </p:sp>
      <p:pic>
        <p:nvPicPr>
          <p:cNvPr id="5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53FF9D6-3D11-4B75-AC63-83A9A007F9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17" r="11635" b="3"/>
          <a:stretch>
            <a:fillRect/>
          </a:stretch>
        </p:blipFill>
        <p:spPr>
          <a:xfrm>
            <a:off x="7768202" y="2817851"/>
            <a:ext cx="3516224" cy="34730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Arc 13">
            <a:extLst>
              <a:ext uri="{FF2B5EF4-FFF2-40B4-BE49-F238E27FC236}">
                <a16:creationId xmlns:a16="http://schemas.microsoft.com/office/drawing/2014/main" id="{9B082BF3-B39E-42D3-9D2E-6AF3B76AEBAB}"/>
              </a:ext>
            </a:extLst>
          </p:cNvPr>
          <p:cNvSpPr>
            <a:spLocks noMove="1" noResize="1"/>
          </p:cNvSpPr>
          <p:nvPr/>
        </p:nvSpPr>
        <p:spPr>
          <a:xfrm rot="21189189" flipV="1">
            <a:off x="6980540" y="1929805"/>
            <a:ext cx="4556628" cy="455662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1"/>
              <a:gd name="f10" fmla="val 244"/>
              <a:gd name="f11" fmla="+- 0 0 -270"/>
              <a:gd name="f12" fmla="+- 0 0 -392"/>
              <a:gd name="f13" fmla="+- 0 0 -514"/>
              <a:gd name="f14" fmla="abs f4"/>
              <a:gd name="f15" fmla="abs f5"/>
              <a:gd name="f16" fmla="abs f6"/>
              <a:gd name="f17" fmla="+- 0 0 f3"/>
              <a:gd name="f18" fmla="+- 0 0 f10"/>
              <a:gd name="f19" fmla="*/ f11 f0 1"/>
              <a:gd name="f20" fmla="*/ f12 f0 1"/>
              <a:gd name="f21" fmla="*/ f13 f0 1"/>
              <a:gd name="f22" fmla="?: f14 f4 1"/>
              <a:gd name="f23" fmla="?: f15 f5 1"/>
              <a:gd name="f24" fmla="?: f16 f6 1"/>
              <a:gd name="f25" fmla="*/ f17 f0 1"/>
              <a:gd name="f26" fmla="*/ f18 f0 1"/>
              <a:gd name="f27" fmla="*/ f19 1 f3"/>
              <a:gd name="f28" fmla="*/ f20 1 f3"/>
              <a:gd name="f29" fmla="*/ f21 1 f3"/>
              <a:gd name="f30" fmla="*/ f22 1 21600"/>
              <a:gd name="f31" fmla="*/ f23 1 21600"/>
              <a:gd name="f32" fmla="*/ 21600 f22 1"/>
              <a:gd name="f33" fmla="*/ 21600 f23 1"/>
              <a:gd name="f34" fmla="*/ f25 1 f3"/>
              <a:gd name="f35" fmla="*/ f26 1 f3"/>
              <a:gd name="f36" fmla="+- f27 0 f1"/>
              <a:gd name="f37" fmla="+- f28 0 f1"/>
              <a:gd name="f38" fmla="+- f29 0 f1"/>
              <a:gd name="f39" fmla="min f31 f30"/>
              <a:gd name="f40" fmla="*/ f32 1 f24"/>
              <a:gd name="f41" fmla="*/ f33 1 f24"/>
              <a:gd name="f42" fmla="+- f34 0 f1"/>
              <a:gd name="f43" fmla="+- f35 0 f1"/>
              <a:gd name="f44" fmla="val f40"/>
              <a:gd name="f45" fmla="val f41"/>
              <a:gd name="f46" fmla="+- 0 0 f42"/>
              <a:gd name="f47" fmla="+- 0 0 f43"/>
              <a:gd name="f48" fmla="+- f45 0 f7"/>
              <a:gd name="f49" fmla="+- f44 0 f7"/>
              <a:gd name="f50" fmla="+- f47 0 f46"/>
              <a:gd name="f51" fmla="+- f46 f1 0"/>
              <a:gd name="f52" fmla="+- f47 f1 0"/>
              <a:gd name="f53" fmla="+- 21600000 0 f46"/>
              <a:gd name="f54" fmla="+- f1 0 f46"/>
              <a:gd name="f55" fmla="+- 27000000 0 f46"/>
              <a:gd name="f56" fmla="+- f0 0 f46"/>
              <a:gd name="f57" fmla="+- 32400000 0 f46"/>
              <a:gd name="f58" fmla="+- f2 0 f46"/>
              <a:gd name="f59" fmla="+- 37800000 0 f46"/>
              <a:gd name="f60" fmla="*/ f48 1 2"/>
              <a:gd name="f61" fmla="*/ f49 1 2"/>
              <a:gd name="f62" fmla="+- f50 21600000 0"/>
              <a:gd name="f63" fmla="?: f54 f54 f55"/>
              <a:gd name="f64" fmla="?: f56 f56 f57"/>
              <a:gd name="f65" fmla="?: f58 f58 f59"/>
              <a:gd name="f66" fmla="*/ f51 f8 1"/>
              <a:gd name="f67" fmla="*/ f52 f8 1"/>
              <a:gd name="f68" fmla="+- f7 f60 0"/>
              <a:gd name="f69" fmla="+- f7 f61 0"/>
              <a:gd name="f70" fmla="?: f50 f50 f62"/>
              <a:gd name="f71" fmla="*/ f66 1 f0"/>
              <a:gd name="f72" fmla="*/ f67 1 f0"/>
              <a:gd name="f73" fmla="*/ f61 f39 1"/>
              <a:gd name="f74" fmla="*/ f60 f39 1"/>
              <a:gd name="f75" fmla="+- f70 0 f53"/>
              <a:gd name="f76" fmla="+- f70 0 f63"/>
              <a:gd name="f77" fmla="+- f70 0 f64"/>
              <a:gd name="f78" fmla="+- f70 0 f65"/>
              <a:gd name="f79" fmla="+- 0 0 f71"/>
              <a:gd name="f80" fmla="+- 0 0 f72"/>
              <a:gd name="f81" fmla="*/ f69 f39 1"/>
              <a:gd name="f82" fmla="*/ f68 f39 1"/>
              <a:gd name="f83" fmla="+- 0 0 f79"/>
              <a:gd name="f84" fmla="+- 0 0 f80"/>
              <a:gd name="f85" fmla="*/ f83 f0 1"/>
              <a:gd name="f86" fmla="*/ f84 f0 1"/>
              <a:gd name="f87" fmla="*/ f85 1 f8"/>
              <a:gd name="f88" fmla="*/ f86 1 f8"/>
              <a:gd name="f89" fmla="+- f87 0 f1"/>
              <a:gd name="f90" fmla="+- f88 0 f1"/>
              <a:gd name="f91" fmla="sin 1 f89"/>
              <a:gd name="f92" fmla="cos 1 f89"/>
              <a:gd name="f93" fmla="sin 1 f90"/>
              <a:gd name="f94" fmla="cos 1 f90"/>
              <a:gd name="f95" fmla="+- 0 0 f91"/>
              <a:gd name="f96" fmla="+- 0 0 f92"/>
              <a:gd name="f97" fmla="+- 0 0 f93"/>
              <a:gd name="f98" fmla="+- 0 0 f94"/>
              <a:gd name="f99" fmla="+- 0 0 f95"/>
              <a:gd name="f100" fmla="+- 0 0 f96"/>
              <a:gd name="f101" fmla="+- 0 0 f97"/>
              <a:gd name="f102" fmla="+- 0 0 f98"/>
              <a:gd name="f103" fmla="val f99"/>
              <a:gd name="f104" fmla="val f100"/>
              <a:gd name="f105" fmla="val f101"/>
              <a:gd name="f106" fmla="val f102"/>
              <a:gd name="f107" fmla="*/ f103 f61 1"/>
              <a:gd name="f108" fmla="*/ f104 f60 1"/>
              <a:gd name="f109" fmla="*/ f105 f61 1"/>
              <a:gd name="f110" fmla="*/ f106 f60 1"/>
              <a:gd name="f111" fmla="+- 0 0 f108"/>
              <a:gd name="f112" fmla="+- 0 0 f107"/>
              <a:gd name="f113" fmla="+- 0 0 f110"/>
              <a:gd name="f114" fmla="+- 0 0 f109"/>
              <a:gd name="f115" fmla="+- 0 0 f111"/>
              <a:gd name="f116" fmla="+- 0 0 f112"/>
              <a:gd name="f117" fmla="+- 0 0 f113"/>
              <a:gd name="f118" fmla="+- 0 0 f114"/>
              <a:gd name="f119" fmla="at2 f115 f116"/>
              <a:gd name="f120" fmla="at2 f117 f118"/>
              <a:gd name="f121" fmla="+- f119 f1 0"/>
              <a:gd name="f122" fmla="+- f120 f1 0"/>
              <a:gd name="f123" fmla="*/ f121 f8 1"/>
              <a:gd name="f124" fmla="*/ f122 f8 1"/>
              <a:gd name="f125" fmla="*/ f123 1 f0"/>
              <a:gd name="f126" fmla="*/ f124 1 f0"/>
              <a:gd name="f127" fmla="+- 0 0 f125"/>
              <a:gd name="f128" fmla="+- 0 0 f126"/>
              <a:gd name="f129" fmla="val f127"/>
              <a:gd name="f130" fmla="val f128"/>
              <a:gd name="f131" fmla="+- 0 0 f129"/>
              <a:gd name="f132" fmla="+- 0 0 f130"/>
              <a:gd name="f133" fmla="*/ f131 f0 1"/>
              <a:gd name="f134" fmla="*/ f132 f0 1"/>
              <a:gd name="f135" fmla="*/ f133 1 f8"/>
              <a:gd name="f136" fmla="*/ f134 1 f8"/>
              <a:gd name="f137" fmla="+- f135 0 f1"/>
              <a:gd name="f138" fmla="+- f136 0 f1"/>
              <a:gd name="f139" fmla="+- f137 f1 0"/>
              <a:gd name="f140" fmla="+- f138 f1 0"/>
              <a:gd name="f141" fmla="*/ f139 f8 1"/>
              <a:gd name="f142" fmla="*/ f140 f8 1"/>
              <a:gd name="f143" fmla="*/ f141 1 f0"/>
              <a:gd name="f144" fmla="*/ f142 1 f0"/>
              <a:gd name="f145" fmla="+- 0 0 f143"/>
              <a:gd name="f146" fmla="+- 0 0 f144"/>
              <a:gd name="f147" fmla="+- 0 0 f145"/>
              <a:gd name="f148" fmla="+- 0 0 f146"/>
              <a:gd name="f149" fmla="*/ f147 f0 1"/>
              <a:gd name="f150" fmla="*/ f148 f0 1"/>
              <a:gd name="f151" fmla="*/ f149 1 f8"/>
              <a:gd name="f152" fmla="*/ f150 1 f8"/>
              <a:gd name="f153" fmla="+- f151 0 f1"/>
              <a:gd name="f154" fmla="+- f152 0 f1"/>
              <a:gd name="f155" fmla="cos 1 f153"/>
              <a:gd name="f156" fmla="sin 1 f153"/>
              <a:gd name="f157" fmla="cos 1 f154"/>
              <a:gd name="f158" fmla="sin 1 f154"/>
              <a:gd name="f159" fmla="+- 0 0 f155"/>
              <a:gd name="f160" fmla="+- 0 0 f156"/>
              <a:gd name="f161" fmla="+- 0 0 f157"/>
              <a:gd name="f162" fmla="+- 0 0 f158"/>
              <a:gd name="f163" fmla="+- 0 0 f159"/>
              <a:gd name="f164" fmla="+- 0 0 f160"/>
              <a:gd name="f165" fmla="+- 0 0 f161"/>
              <a:gd name="f166" fmla="+- 0 0 f162"/>
              <a:gd name="f167" fmla="val f163"/>
              <a:gd name="f168" fmla="val f164"/>
              <a:gd name="f169" fmla="val f165"/>
              <a:gd name="f170" fmla="val f166"/>
              <a:gd name="f171" fmla="+- 0 0 f167"/>
              <a:gd name="f172" fmla="+- 0 0 f168"/>
              <a:gd name="f173" fmla="+- 0 0 f169"/>
              <a:gd name="f174" fmla="+- 0 0 f170"/>
              <a:gd name="f175" fmla="*/ f9 f171 1"/>
              <a:gd name="f176" fmla="*/ f9 f172 1"/>
              <a:gd name="f177" fmla="*/ f9 f173 1"/>
              <a:gd name="f178" fmla="*/ f9 f174 1"/>
              <a:gd name="f179" fmla="*/ f175 f61 1"/>
              <a:gd name="f180" fmla="*/ f176 f60 1"/>
              <a:gd name="f181" fmla="*/ f177 f61 1"/>
              <a:gd name="f182" fmla="*/ f178 f60 1"/>
              <a:gd name="f183" fmla="+- f69 f179 0"/>
              <a:gd name="f184" fmla="+- f68 f180 0"/>
              <a:gd name="f185" fmla="+- f69 f181 0"/>
              <a:gd name="f186" fmla="+- f68 f182 0"/>
              <a:gd name="f187" fmla="max f183 f185"/>
              <a:gd name="f188" fmla="max f184 f186"/>
              <a:gd name="f189" fmla="min f183 f185"/>
              <a:gd name="f190" fmla="min f184 f186"/>
              <a:gd name="f191" fmla="*/ f183 f39 1"/>
              <a:gd name="f192" fmla="*/ f184 f39 1"/>
              <a:gd name="f193" fmla="*/ f185 f39 1"/>
              <a:gd name="f194" fmla="*/ f186 f39 1"/>
              <a:gd name="f195" fmla="?: f75 f44 f187"/>
              <a:gd name="f196" fmla="?: f76 f45 f188"/>
              <a:gd name="f197" fmla="?: f77 f7 f189"/>
              <a:gd name="f198" fmla="?: f78 f7 f190"/>
              <a:gd name="f199" fmla="*/ f197 f39 1"/>
              <a:gd name="f200" fmla="*/ f198 f39 1"/>
              <a:gd name="f201" fmla="*/ f195 f39 1"/>
              <a:gd name="f202" fmla="*/ f196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191" y="f192"/>
              </a:cxn>
              <a:cxn ang="f37">
                <a:pos x="f81" y="f82"/>
              </a:cxn>
              <a:cxn ang="f38">
                <a:pos x="f193" y="f194"/>
              </a:cxn>
            </a:cxnLst>
            <a:rect l="f199" t="f200" r="f201" b="f202"/>
            <a:pathLst>
              <a:path stroke="0">
                <a:moveTo>
                  <a:pt x="f191" y="f192"/>
                </a:moveTo>
                <a:arcTo wR="f73" hR="f74" stAng="f46" swAng="f70"/>
                <a:lnTo>
                  <a:pt x="f81" y="f82"/>
                </a:lnTo>
                <a:close/>
              </a:path>
              <a:path fill="none">
                <a:moveTo>
                  <a:pt x="f191" y="f192"/>
                </a:moveTo>
                <a:arcTo wR="f73" hR="f74" stAng="f46" swAng="f70"/>
              </a:path>
            </a:pathLst>
          </a:custGeom>
          <a:noFill/>
          <a:ln w="127001" cap="rnd">
            <a:solidFill>
              <a:srgbClr val="FFC000">
                <a:alpha val="95000"/>
              </a:srgbClr>
            </a:solidFill>
            <a:custDash>
              <a:ds d="300000" sp="300000"/>
            </a:custDash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Oval 15">
            <a:extLst>
              <a:ext uri="{FF2B5EF4-FFF2-40B4-BE49-F238E27FC236}">
                <a16:creationId xmlns:a16="http://schemas.microsoft.com/office/drawing/2014/main" id="{02B1C5D5-5B53-423C-B43F-BB5849AA630C}"/>
              </a:ext>
            </a:extLst>
          </p:cNvPr>
          <p:cNvSpPr>
            <a:spLocks noMove="1" noResize="1"/>
          </p:cNvSpPr>
          <p:nvPr/>
        </p:nvSpPr>
        <p:spPr>
          <a:xfrm>
            <a:off x="10300990" y="1969050"/>
            <a:ext cx="666670" cy="64859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D7D31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4CDCCA1A-3A8D-4967-9D9B-442307E18D50}"/>
              </a:ext>
            </a:extLst>
          </p:cNvPr>
          <p:cNvSpPr/>
          <p:nvPr/>
        </p:nvSpPr>
        <p:spPr>
          <a:xfrm rot="2640430">
            <a:off x="10300990" y="2698559"/>
            <a:ext cx="666670" cy="807982"/>
          </a:xfrm>
          <a:custGeom>
            <a:avLst>
              <a:gd name="f0" fmla="val 14034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+- f8 0 f7"/>
              <a:gd name="f15" fmla="pin 0 f1 10800"/>
              <a:gd name="f16" fmla="pin 0 f0 216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19"/>
              <a:gd name="f27" fmla="+- 21600 0 f20"/>
              <a:gd name="f28" fmla="*/ 0 f21 1"/>
              <a:gd name="f29" fmla="*/ 21600 f21 1"/>
              <a:gd name="f30" fmla="*/ f19 f12 1"/>
              <a:gd name="f31" fmla="*/ f20 f13 1"/>
              <a:gd name="f32" fmla="+- f24 0 f3"/>
              <a:gd name="f33" fmla="+- f25 0 f3"/>
              <a:gd name="f34" fmla="*/ f27 f19 1"/>
              <a:gd name="f35" fmla="*/ f28 1 f21"/>
              <a:gd name="f36" fmla="*/ f29 1 f21"/>
              <a:gd name="f37" fmla="*/ f26 f12 1"/>
              <a:gd name="f38" fmla="*/ f34 1 10800"/>
              <a:gd name="f39" fmla="*/ f35 f13 1"/>
              <a:gd name="f40" fmla="*/ f35 f12 1"/>
              <a:gd name="f41" fmla="*/ f36 f12 1"/>
              <a:gd name="f42" fmla="+- f20 f38 0"/>
              <a:gd name="f43" fmla="*/ f42 f13 1"/>
            </a:gdLst>
            <a:ahLst>
              <a:ahXY gdRefX="f1" minX="f7" maxX="f9" gdRefY="f0" minY="f7" maxY="f8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0" y="f31"/>
              </a:cxn>
              <a:cxn ang="f33">
                <a:pos x="f41" y="f31"/>
              </a:cxn>
            </a:cxnLst>
            <a:rect l="f30" t="f39" r="f37" b="f43"/>
            <a:pathLst>
              <a:path w="21600" h="21600">
                <a:moveTo>
                  <a:pt x="f19" y="f7"/>
                </a:moveTo>
                <a:lnTo>
                  <a:pt x="f19" y="f20"/>
                </a:lnTo>
                <a:lnTo>
                  <a:pt x="f7" y="f20"/>
                </a:lnTo>
                <a:lnTo>
                  <a:pt x="f9" y="f8"/>
                </a:lnTo>
                <a:lnTo>
                  <a:pt x="f8" y="f20"/>
                </a:lnTo>
                <a:lnTo>
                  <a:pt x="f26" y="f20"/>
                </a:lnTo>
                <a:lnTo>
                  <a:pt x="f26" y="f7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Slide Background Fill">
            <a:extLst>
              <a:ext uri="{FF2B5EF4-FFF2-40B4-BE49-F238E27FC236}">
                <a16:creationId xmlns:a16="http://schemas.microsoft.com/office/drawing/2014/main" id="{9DAE9059-5BC0-4B75-B536-54BFB08FF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3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17EE558-8341-47F3-B29A-14E701B36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4"/>
            <a:ext cx="12188949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29D2430A-7694-4759-81D9-8C81708337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1000"/>
          </a:blip>
          <a:srcRect t="2769" r="-2" b="12958"/>
          <a:stretch/>
        </p:blipFill>
        <p:spPr>
          <a:xfrm>
            <a:off x="3048" y="14767"/>
            <a:ext cx="12192001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3FC59CD-C9DA-4650-8128-10CD2396E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987BEC2-A37A-4BD2-B378-ED56E078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8A84300-60A4-4D45-BC17-FE0C4F193D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4AD69DF-D02A-4EED-92C3-CA0EBA047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5F2D3B-3AD8-4842-8C23-DF279210C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FCF15B7-4678-4175-81C2-84308D09B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DC6AEC7-0ECD-41FC-9A7D-4CCCCBC30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B8BBA06-D341-464C-8CF0-207A7D2A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9EBFC74-0C79-4E9A-93AE-BBAB2BDB72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9556" y="383457"/>
            <a:ext cx="10158984" cy="2686825"/>
          </a:xfrm>
        </p:spPr>
        <p:txBody>
          <a:bodyPr anchor="b">
            <a:normAutofit/>
          </a:bodyPr>
          <a:lstStyle/>
          <a:p>
            <a:pPr lvl="0" algn="ctr"/>
            <a:r>
              <a:rPr lang="en-GB" sz="4800">
                <a:solidFill>
                  <a:schemeClr val="bg1"/>
                </a:solidFill>
                <a:latin typeface="Arial" pitchFamily="34"/>
                <a:cs typeface="Arial" pitchFamily="34"/>
              </a:rPr>
              <a:t>What is teaching presence? Why is it important?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67843-0C20-4815-928F-19FA72FB1D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19556" y="3183805"/>
            <a:ext cx="10158984" cy="3094165"/>
          </a:xfrm>
        </p:spPr>
        <p:txBody>
          <a:bodyPr anchor="t">
            <a:normAutofit fontScale="92500" lnSpcReduction="10000"/>
          </a:bodyPr>
          <a:lstStyle/>
          <a:p>
            <a:pPr marL="0" lvl="0" indent="0" algn="ctr">
              <a:buNone/>
            </a:pPr>
            <a:endParaRPr lang="en-GB" sz="1800" dirty="0">
              <a:solidFill>
                <a:schemeClr val="bg1"/>
              </a:solidFill>
            </a:endParaRPr>
          </a:p>
          <a:p>
            <a:pPr marL="0" lvl="0" indent="0" algn="ctr">
              <a:buNone/>
            </a:pPr>
            <a:r>
              <a:rPr lang="en-GB" sz="2400" dirty="0">
                <a:solidFill>
                  <a:schemeClr val="bg1"/>
                </a:solidFill>
              </a:rPr>
              <a:t>Think back to your most inspiring and influential teacher. </a:t>
            </a:r>
          </a:p>
          <a:p>
            <a:pPr marL="0" lvl="0" indent="0" algn="ctr">
              <a:buNone/>
            </a:pPr>
            <a:r>
              <a:rPr lang="en-GB" sz="2400" dirty="0">
                <a:solidFill>
                  <a:schemeClr val="bg1"/>
                </a:solidFill>
              </a:rPr>
              <a:t>What did she or he provide for you as a student that so effectively engaged you in learning? </a:t>
            </a:r>
          </a:p>
          <a:p>
            <a:pPr marL="0" lvl="0" indent="0" algn="ctr">
              <a:buNone/>
            </a:pPr>
            <a:r>
              <a:rPr lang="en-GB" sz="2400" dirty="0">
                <a:solidFill>
                  <a:schemeClr val="bg1"/>
                </a:solidFill>
              </a:rPr>
              <a:t>Can those inspirational traits actually translate in an online/distance learning environment to bridge the transactional distance between learner and instructor? How? </a:t>
            </a:r>
          </a:p>
          <a:p>
            <a:pPr marL="0" lvl="0" indent="0" algn="ctr">
              <a:buNone/>
            </a:pPr>
            <a:r>
              <a:rPr lang="en-GB" sz="2400" dirty="0">
                <a:solidFill>
                  <a:schemeClr val="bg1"/>
                </a:solidFill>
              </a:rPr>
              <a:t>Research tells us that they can, through the deliberate assertion of “Teaching Presence” (</a:t>
            </a:r>
            <a:r>
              <a:rPr lang="en-GB" sz="2400" dirty="0" err="1">
                <a:solidFill>
                  <a:schemeClr val="bg1"/>
                </a:solidFill>
              </a:rPr>
              <a:t>Arbaugh</a:t>
            </a:r>
            <a:r>
              <a:rPr lang="en-GB" sz="2400" dirty="0">
                <a:solidFill>
                  <a:schemeClr val="bg1"/>
                </a:solidFill>
              </a:rPr>
              <a:t> &amp; Hwang, 2006; </a:t>
            </a:r>
            <a:r>
              <a:rPr lang="en-GB" sz="2400" dirty="0" err="1">
                <a:solidFill>
                  <a:schemeClr val="bg1"/>
                </a:solidFill>
              </a:rPr>
              <a:t>Nippard</a:t>
            </a:r>
            <a:r>
              <a:rPr lang="en-GB" sz="2400" dirty="0">
                <a:solidFill>
                  <a:schemeClr val="bg1"/>
                </a:solidFill>
              </a:rPr>
              <a:t> &amp; Murphy, 2007; Russo &amp; Benson, 2005; Shea et al., 2006).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650CA-72CE-44C4-9F95-24E040120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34" y="308858"/>
            <a:ext cx="11077132" cy="1325559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is teaching presence? Why is it important? 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503B6-8F86-4231-B6EB-FED9EB59D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Cormier and </a:t>
            </a:r>
            <a:r>
              <a:rPr lang="en-US" dirty="0" err="1"/>
              <a:t>Siemans</a:t>
            </a:r>
            <a:r>
              <a:rPr lang="en-US" dirty="0"/>
              <a:t> (2010) also suggest several roles instructors can take to provide active teaching presence in an online course:</a:t>
            </a:r>
          </a:p>
          <a:p>
            <a:r>
              <a:rPr lang="en-US" dirty="0"/>
              <a:t>Amplifying - Drawing attention to important ideas/concepts, both in the course materials and in student comments or other work.</a:t>
            </a:r>
          </a:p>
          <a:p>
            <a:r>
              <a:rPr lang="en-US" dirty="0"/>
              <a:t>Curating - Selecting and arranging readings, videos, and other resources to scaffold concepts</a:t>
            </a:r>
          </a:p>
          <a:p>
            <a:r>
              <a:rPr lang="en-US" dirty="0"/>
              <a:t>Aggregating - Finding and displaying patterns in discussions and other communications</a:t>
            </a:r>
          </a:p>
          <a:p>
            <a:r>
              <a:rPr lang="en-US" dirty="0"/>
              <a:t>Modeling - Demonstrate the skills you expect from your students - both in terms of interaction and analysis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102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25A98-D51F-42F4-9730-9F6D9288C02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sz="3200">
                <a:latin typeface="Arial" pitchFamily="34"/>
                <a:cs typeface="Arial" pitchFamily="34"/>
              </a:rPr>
              <a:t>Making your teaching presence more evident .................</a:t>
            </a:r>
          </a:p>
        </p:txBody>
      </p:sp>
      <p:sp>
        <p:nvSpPr>
          <p:cNvPr id="3" name="Arrow: Pentagon 6">
            <a:extLst>
              <a:ext uri="{FF2B5EF4-FFF2-40B4-BE49-F238E27FC236}">
                <a16:creationId xmlns:a16="http://schemas.microsoft.com/office/drawing/2014/main" id="{D4AE2BBE-D55F-409E-A96B-6D1A2E9299B3}"/>
              </a:ext>
            </a:extLst>
          </p:cNvPr>
          <p:cNvSpPr/>
          <p:nvPr/>
        </p:nvSpPr>
        <p:spPr>
          <a:xfrm>
            <a:off x="617201" y="2062292"/>
            <a:ext cx="3219684" cy="369954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Think of possible strategies that would make your presence more </a:t>
            </a:r>
            <a:r>
              <a:rPr lang="en-GB" sz="2000" b="1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evident</a:t>
            </a:r>
            <a:r>
              <a:rPr lang="en-GB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 </a:t>
            </a:r>
          </a:p>
        </p:txBody>
      </p:sp>
      <p:sp>
        <p:nvSpPr>
          <p:cNvPr id="4" name="Arrow: Pentagon 9">
            <a:extLst>
              <a:ext uri="{FF2B5EF4-FFF2-40B4-BE49-F238E27FC236}">
                <a16:creationId xmlns:a16="http://schemas.microsoft.com/office/drawing/2014/main" id="{07FD8352-B930-4492-94CE-EF298968F91E}"/>
              </a:ext>
            </a:extLst>
          </p:cNvPr>
          <p:cNvSpPr/>
          <p:nvPr/>
        </p:nvSpPr>
        <p:spPr>
          <a:xfrm>
            <a:off x="4185163" y="2062292"/>
            <a:ext cx="4003892" cy="369954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You are going into the breakout rooms</a:t>
            </a:r>
            <a:r>
              <a:rPr lang="en-GB" sz="1800" b="1" i="0" u="none" strike="noStrike" kern="1200" cap="none" spc="0" baseline="0" dirty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. 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Look at the list that you and others have written.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Are there any things that are the same? Are there things that your had not considered?  </a:t>
            </a:r>
          </a:p>
        </p:txBody>
      </p:sp>
      <p:sp>
        <p:nvSpPr>
          <p:cNvPr id="5" name="Arrow: Pentagon 10">
            <a:extLst>
              <a:ext uri="{FF2B5EF4-FFF2-40B4-BE49-F238E27FC236}">
                <a16:creationId xmlns:a16="http://schemas.microsoft.com/office/drawing/2014/main" id="{693B8FA4-A2F1-4BDD-B1F1-F38A672D584A}"/>
              </a:ext>
            </a:extLst>
          </p:cNvPr>
          <p:cNvSpPr/>
          <p:nvPr/>
        </p:nvSpPr>
        <p:spPr>
          <a:xfrm>
            <a:off x="8537333" y="2062292"/>
            <a:ext cx="3456102" cy="369954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Share with the rest of your </a:t>
            </a:r>
            <a:r>
              <a:rPr lang="en-GB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breakout room</a:t>
            </a:r>
            <a:r>
              <a:rPr lang="en-GB" sz="1800" b="1" i="0" u="none" strike="noStrike" kern="1200" cap="none" spc="0" baseline="0" dirty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 your answers.  Try to provide tangible examples of activities that represent the strategies that you have identified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0A38672-895B-4B1B-BAD3-43C4E22759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1058" y="711202"/>
            <a:ext cx="8051804" cy="609603"/>
          </a:xfrm>
        </p:spPr>
        <p:txBody>
          <a:bodyPr/>
          <a:lstStyle/>
          <a:p>
            <a:pPr lvl="0"/>
            <a:r>
              <a:rPr lang="en-US" sz="3600">
                <a:latin typeface="Arial" pitchFamily="34"/>
                <a:cs typeface="Arial" pitchFamily="34"/>
              </a:rPr>
              <a:t>“Community of Inquiry”</a:t>
            </a:r>
          </a:p>
        </p:txBody>
      </p:sp>
      <p:sp>
        <p:nvSpPr>
          <p:cNvPr id="3" name="Oval 7">
            <a:extLst>
              <a:ext uri="{FF2B5EF4-FFF2-40B4-BE49-F238E27FC236}">
                <a16:creationId xmlns:a16="http://schemas.microsoft.com/office/drawing/2014/main" id="{7CFDCF65-D9DF-4F5C-A995-5455D7024280}"/>
              </a:ext>
            </a:extLst>
          </p:cNvPr>
          <p:cNvSpPr/>
          <p:nvPr/>
        </p:nvSpPr>
        <p:spPr>
          <a:xfrm>
            <a:off x="2636672" y="1917579"/>
            <a:ext cx="4305671" cy="260362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38103" cap="flat">
            <a:solidFill>
              <a:srgbClr val="7030A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17"/>
              <a:ea typeface="ＭＳ Ｐゴシック" pitchFamily="17"/>
            </a:endParaRP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068D9021-F3D0-414C-B2CB-3E6A2F5B54A6}"/>
              </a:ext>
            </a:extLst>
          </p:cNvPr>
          <p:cNvSpPr/>
          <p:nvPr/>
        </p:nvSpPr>
        <p:spPr>
          <a:xfrm>
            <a:off x="3888421" y="3217865"/>
            <a:ext cx="4305671" cy="265747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38103" cap="flat">
            <a:solidFill>
              <a:srgbClr val="7030A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17"/>
              <a:ea typeface="ＭＳ Ｐゴシック" pitchFamily="17"/>
            </a:endParaRPr>
          </a:p>
        </p:txBody>
      </p:sp>
      <p:sp>
        <p:nvSpPr>
          <p:cNvPr id="5" name="Oval 9">
            <a:extLst>
              <a:ext uri="{FF2B5EF4-FFF2-40B4-BE49-F238E27FC236}">
                <a16:creationId xmlns:a16="http://schemas.microsoft.com/office/drawing/2014/main" id="{81ABC690-0E3C-4691-82AD-543FC1938EC7}"/>
              </a:ext>
            </a:extLst>
          </p:cNvPr>
          <p:cNvSpPr/>
          <p:nvPr/>
        </p:nvSpPr>
        <p:spPr>
          <a:xfrm>
            <a:off x="5280029" y="2032985"/>
            <a:ext cx="4305671" cy="2488219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38103" cap="flat">
            <a:solidFill>
              <a:srgbClr val="7030A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17"/>
              <a:ea typeface="ＭＳ Ｐゴシック" pitchFamily="17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008C7FD-60E2-48C8-85CE-FD8985AC9DE2}"/>
              </a:ext>
            </a:extLst>
          </p:cNvPr>
          <p:cNvSpPr txBox="1"/>
          <p:nvPr/>
        </p:nvSpPr>
        <p:spPr>
          <a:xfrm>
            <a:off x="3651363" y="2776539"/>
            <a:ext cx="1584088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INTERACTION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WITH PEERS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518B34D9-3168-4B10-81DB-474111525B96}"/>
              </a:ext>
            </a:extLst>
          </p:cNvPr>
          <p:cNvSpPr txBox="1"/>
          <p:nvPr/>
        </p:nvSpPr>
        <p:spPr>
          <a:xfrm>
            <a:off x="6799341" y="2776539"/>
            <a:ext cx="1755611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INTERACTION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WITH CONTENT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3E639424-AB3A-4816-8470-48482A55E5F5}"/>
              </a:ext>
            </a:extLst>
          </p:cNvPr>
          <p:cNvSpPr txBox="1"/>
          <p:nvPr/>
        </p:nvSpPr>
        <p:spPr>
          <a:xfrm>
            <a:off x="4877665" y="4673598"/>
            <a:ext cx="2347758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INTERACTION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WITH INSTRUCTOR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38DC7E42-7A14-47B1-9EF5-21A1CC74FB20}"/>
              </a:ext>
            </a:extLst>
          </p:cNvPr>
          <p:cNvSpPr txBox="1"/>
          <p:nvPr/>
        </p:nvSpPr>
        <p:spPr>
          <a:xfrm>
            <a:off x="461397" y="5875340"/>
            <a:ext cx="11283193" cy="523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 pitchFamily="34"/>
                <a:cs typeface="Arial" pitchFamily="34"/>
              </a:rPr>
              <a:t>Garrison, D. R., Anderson, T., &amp; Archer, W. (2000). Critical inquiry in a text-based environment. </a:t>
            </a:r>
            <a:r>
              <a:rPr lang="en-US" sz="1400" b="0" i="1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 pitchFamily="34"/>
                <a:cs typeface="Arial" pitchFamily="34"/>
              </a:rPr>
              <a:t>Computer Conferencing in Higher Education, 2, </a:t>
            </a: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 pitchFamily="34"/>
                <a:cs typeface="Arial" pitchFamily="34"/>
              </a:rPr>
              <a:t>87–105.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C1F85E60-BBF6-4A00-A807-7E4D049555E8}"/>
              </a:ext>
            </a:extLst>
          </p:cNvPr>
          <p:cNvSpPr txBox="1"/>
          <p:nvPr/>
        </p:nvSpPr>
        <p:spPr>
          <a:xfrm>
            <a:off x="5356491" y="3352803"/>
            <a:ext cx="139012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70C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LEARNING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8ED4D16-F42B-494F-96FB-BE94009C32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5593" y="406395"/>
            <a:ext cx="8051804" cy="609603"/>
          </a:xfrm>
        </p:spPr>
        <p:txBody>
          <a:bodyPr/>
          <a:lstStyle/>
          <a:p>
            <a:pPr lvl="0"/>
            <a:r>
              <a:rPr lang="en-US" sz="3600">
                <a:latin typeface="Arial" pitchFamily="34"/>
                <a:cs typeface="Arial" pitchFamily="34"/>
              </a:rPr>
              <a:t>“Community of Inquiry”</a:t>
            </a:r>
          </a:p>
        </p:txBody>
      </p:sp>
      <p:sp>
        <p:nvSpPr>
          <p:cNvPr id="3" name="Oval 7">
            <a:extLst>
              <a:ext uri="{FF2B5EF4-FFF2-40B4-BE49-F238E27FC236}">
                <a16:creationId xmlns:a16="http://schemas.microsoft.com/office/drawing/2014/main" id="{57D450DC-CDF6-4618-A91F-3C0EE4AB7F34}"/>
              </a:ext>
            </a:extLst>
          </p:cNvPr>
          <p:cNvSpPr/>
          <p:nvPr/>
        </p:nvSpPr>
        <p:spPr>
          <a:xfrm>
            <a:off x="2521256" y="1908700"/>
            <a:ext cx="4289121" cy="26125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38103" cap="flat">
            <a:solidFill>
              <a:srgbClr val="7030A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17"/>
              <a:ea typeface="ＭＳ Ｐゴシック" pitchFamily="17"/>
            </a:endParaRP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3C610D6D-67CE-4120-ADCA-33CDA7B11312}"/>
              </a:ext>
            </a:extLst>
          </p:cNvPr>
          <p:cNvSpPr/>
          <p:nvPr/>
        </p:nvSpPr>
        <p:spPr>
          <a:xfrm>
            <a:off x="3888421" y="3187086"/>
            <a:ext cx="4418975" cy="287557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38103" cap="flat">
            <a:solidFill>
              <a:srgbClr val="7030A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17"/>
              <a:ea typeface="ＭＳ Ｐゴシック" pitchFamily="17"/>
            </a:endParaRPr>
          </a:p>
        </p:txBody>
      </p:sp>
      <p:sp>
        <p:nvSpPr>
          <p:cNvPr id="5" name="Oval 9">
            <a:extLst>
              <a:ext uri="{FF2B5EF4-FFF2-40B4-BE49-F238E27FC236}">
                <a16:creationId xmlns:a16="http://schemas.microsoft.com/office/drawing/2014/main" id="{C101C9D8-DD74-4F81-BA12-D27B125B9C6C}"/>
              </a:ext>
            </a:extLst>
          </p:cNvPr>
          <p:cNvSpPr/>
          <p:nvPr/>
        </p:nvSpPr>
        <p:spPr>
          <a:xfrm>
            <a:off x="5280029" y="1766657"/>
            <a:ext cx="4583064" cy="275454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noFill/>
          <a:ln w="38103" cap="flat">
            <a:solidFill>
              <a:srgbClr val="7030A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17"/>
              <a:ea typeface="ＭＳ Ｐゴシック" pitchFamily="17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9D355FE-AA34-4AC6-9925-720FB63DCA1D}"/>
              </a:ext>
            </a:extLst>
          </p:cNvPr>
          <p:cNvSpPr txBox="1"/>
          <p:nvPr/>
        </p:nvSpPr>
        <p:spPr>
          <a:xfrm>
            <a:off x="3789227" y="2776539"/>
            <a:ext cx="1308369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SOCIAL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PRESENCE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15EA3702-DD75-499D-8020-1035F6CD0039}"/>
              </a:ext>
            </a:extLst>
          </p:cNvPr>
          <p:cNvSpPr txBox="1"/>
          <p:nvPr/>
        </p:nvSpPr>
        <p:spPr>
          <a:xfrm>
            <a:off x="7021357" y="2776539"/>
            <a:ext cx="1313178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COGNITIVE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PRESENCE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4E618855-A7F9-40AB-AFB4-CB80A01EFC58}"/>
              </a:ext>
            </a:extLst>
          </p:cNvPr>
          <p:cNvSpPr txBox="1"/>
          <p:nvPr/>
        </p:nvSpPr>
        <p:spPr>
          <a:xfrm>
            <a:off x="5398160" y="4673598"/>
            <a:ext cx="1308369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TEACHING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/>
                <a:cs typeface="Arial" pitchFamily="34"/>
              </a:rPr>
              <a:t>PRESENCE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EA0B5DF-3E21-465F-A152-296345BF5B41}"/>
              </a:ext>
            </a:extLst>
          </p:cNvPr>
          <p:cNvSpPr txBox="1"/>
          <p:nvPr/>
        </p:nvSpPr>
        <p:spPr>
          <a:xfrm>
            <a:off x="369115" y="6062664"/>
            <a:ext cx="11039907" cy="523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 pitchFamily="34"/>
                <a:cs typeface="Arial" pitchFamily="34"/>
              </a:rPr>
              <a:t>Garrison, D. R., Anderson, T., &amp; Archer, W. (2000). Critical inquiry in a text-based environment. </a:t>
            </a:r>
            <a:r>
              <a:rPr lang="en-US" sz="1400" b="0" i="1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 pitchFamily="34"/>
                <a:cs typeface="Arial" pitchFamily="34"/>
              </a:rPr>
              <a:t>Computer Conferencing in Higher Education, 2, </a:t>
            </a: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ＭＳ Ｐゴシック" pitchFamily="34"/>
                <a:cs typeface="Arial" pitchFamily="34"/>
              </a:rPr>
              <a:t>87–105.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A9267B7-7735-4448-BD1C-CAF3FB1077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9239" y="416719"/>
            <a:ext cx="9576730" cy="1189140"/>
          </a:xfrm>
        </p:spPr>
        <p:txBody>
          <a:bodyPr/>
          <a:lstStyle/>
          <a:p>
            <a:pPr lvl="0"/>
            <a:r>
              <a:rPr lang="en-US" dirty="0">
                <a:latin typeface="Arial" pitchFamily="34"/>
                <a:cs typeface="Arial" pitchFamily="34"/>
              </a:rPr>
              <a:t>Three Questions to Consider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AB0DDFF-4F35-4AAA-92BA-892262482BA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39239" y="2106563"/>
            <a:ext cx="11566607" cy="4656133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spcBef>
                <a:spcPts val="1200"/>
              </a:spcBef>
              <a:buAutoNum type="arabicPeriod"/>
            </a:pPr>
            <a:r>
              <a:rPr lang="en-US" sz="3600" dirty="0"/>
              <a:t>How would you define Sense of Community (SOC)?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en-US" sz="3600" dirty="0"/>
              <a:t>2a. How could learning in a Newcastle City Learning course potentially </a:t>
            </a:r>
            <a:r>
              <a:rPr lang="en-US" sz="3600" i="1" dirty="0"/>
              <a:t>reduce</a:t>
            </a:r>
            <a:r>
              <a:rPr lang="en-US" sz="3600" dirty="0"/>
              <a:t> SOC? Consider</a:t>
            </a:r>
            <a:endParaRPr lang="en-US" dirty="0"/>
          </a:p>
          <a:p>
            <a:pPr marL="1428750" lvl="2" indent="-514350">
              <a:spcBef>
                <a:spcPts val="1200"/>
              </a:spcBef>
              <a:buFont typeface="Calibri Light"/>
              <a:buAutoNum type="alphaLcPeriod"/>
            </a:pPr>
            <a:r>
              <a:rPr lang="en-US" sz="2800" dirty="0"/>
              <a:t>Online lessons</a:t>
            </a:r>
          </a:p>
          <a:p>
            <a:pPr marL="1428750" lvl="2" indent="-514350">
              <a:spcBef>
                <a:spcPts val="1200"/>
              </a:spcBef>
              <a:buFont typeface="Calibri Light"/>
              <a:buAutoNum type="alphaLcPeriod"/>
            </a:pPr>
            <a:r>
              <a:rPr lang="en-US" sz="2800" dirty="0"/>
              <a:t>Forums</a:t>
            </a:r>
          </a:p>
          <a:p>
            <a:pPr marL="1428750" lvl="2" indent="-514350">
              <a:spcBef>
                <a:spcPts val="1200"/>
              </a:spcBef>
              <a:buFont typeface="Calibri Light"/>
              <a:buAutoNum type="alphaLcPeriod"/>
            </a:pPr>
            <a:r>
              <a:rPr lang="en-US" sz="2800" dirty="0"/>
              <a:t>Use of VLE platform </a:t>
            </a:r>
          </a:p>
          <a:p>
            <a:pPr marL="1428750" lvl="2" indent="-514350">
              <a:spcBef>
                <a:spcPts val="1200"/>
              </a:spcBef>
              <a:buFont typeface="Calibri Light"/>
              <a:buAutoNum type="alphaLcPeriod"/>
            </a:pPr>
            <a:r>
              <a:rPr lang="en-US" sz="2800" dirty="0"/>
              <a:t>Social media</a:t>
            </a:r>
          </a:p>
          <a:p>
            <a:pPr marL="1428750" lvl="2" indent="-514350">
              <a:spcBef>
                <a:spcPts val="1200"/>
              </a:spcBef>
              <a:buFont typeface="Calibri Light"/>
              <a:buAutoNum type="alphaLcPeriod"/>
            </a:pPr>
            <a:r>
              <a:rPr lang="en-US" sz="2800" dirty="0"/>
              <a:t>Blended learning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en-US" sz="3600" dirty="0"/>
              <a:t>2b. What strategies could be used to </a:t>
            </a:r>
            <a:r>
              <a:rPr lang="en-US" sz="3600" i="1" dirty="0"/>
              <a:t>enhance</a:t>
            </a:r>
            <a:r>
              <a:rPr lang="en-US" sz="3600" dirty="0"/>
              <a:t> SOC in our courses?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77F1E7-8927-4854-9BEA-307F37F11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8923" y="95303"/>
            <a:ext cx="3916923" cy="19144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5EFFD4E1626146892C0FE77B089D27" ma:contentTypeVersion="4" ma:contentTypeDescription="Create a new document." ma:contentTypeScope="" ma:versionID="402878692fe6a0b499a1a6ef859fecc7">
  <xsd:schema xmlns:xsd="http://www.w3.org/2001/XMLSchema" xmlns:xs="http://www.w3.org/2001/XMLSchema" xmlns:p="http://schemas.microsoft.com/office/2006/metadata/properties" xmlns:ns2="edb7d04d-06b1-4de8-9486-a7f72cfda489" targetNamespace="http://schemas.microsoft.com/office/2006/metadata/properties" ma:root="true" ma:fieldsID="73840a042147804e3d086505aeeea98c" ns2:_="">
    <xsd:import namespace="edb7d04d-06b1-4de8-9486-a7f72cfda4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7d04d-06b1-4de8-9486-a7f72cfda4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765397-1914-41E5-B813-8D10CC7E20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9A63EE-0510-4450-8DF9-905D4992ADF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BD20AC3-90E8-42C2-979A-B4827B8334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b7d04d-06b1-4de8-9486-a7f72cfda4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751</Words>
  <Application>Microsoft Office PowerPoint</Application>
  <PresentationFormat>Widescreen</PresentationFormat>
  <Paragraphs>71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Office Theme</vt:lpstr>
      <vt:lpstr>Teaching Presence &amp; Student Engagement </vt:lpstr>
      <vt:lpstr>Outcomes for the session </vt:lpstr>
      <vt:lpstr>The Myths: Are they myths? </vt:lpstr>
      <vt:lpstr>What is teaching presence? Why is it important? </vt:lpstr>
      <vt:lpstr>What is teaching presence? Why is it important? </vt:lpstr>
      <vt:lpstr>Making your teaching presence more evident .................</vt:lpstr>
      <vt:lpstr>“Community of Inquiry”</vt:lpstr>
      <vt:lpstr>“Community of Inquiry”</vt:lpstr>
      <vt:lpstr>Three Questions to Consider</vt:lpstr>
      <vt:lpstr> If we teach today’s students as we taught yesterday’s, we rob them of tomorrow.    John Dewey Educational Reformer 1858 – 1952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Distance learning engagement strategies</dc:title>
  <dc:creator>Canet, Rafael</dc:creator>
  <cp:lastModifiedBy>charlie</cp:lastModifiedBy>
  <cp:revision>11</cp:revision>
  <dcterms:created xsi:type="dcterms:W3CDTF">2020-02-27T09:43:42Z</dcterms:created>
  <dcterms:modified xsi:type="dcterms:W3CDTF">2020-10-05T19:39:36Z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0x010100AF5EFFD4E1626146892C0FE77B089D27</vt:lpwstr>
  </property>
</Properties>
</file>