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96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3D621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3D621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3D621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253" y="0"/>
            <a:ext cx="12179746" cy="68458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79441" y="-104190"/>
            <a:ext cx="2818765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3D621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3006" y="1541779"/>
            <a:ext cx="11425986" cy="3439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worcestershire.gov.uk/sculp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office.com/en-us/article/video-create-more-accessible-slides-794fc5da-f686-464d-8c29-1c6ab8515465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support.office.com/en-us/article/video-improve-accessibility-with-heading-styles-68f1eeff-6113-410f-8313-b5d382cc3be1?ui=en-US&amp;amp%3Brs=en-US&amp;amp%3Bad=U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office.com/en-gb/article/use-the-navigation-pane-in-word-394787be-bca7-459b-894e-3f8511515e55" TargetMode="External"/><Relationship Id="rId5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builtinheadings" TargetMode="External"/><Relationship Id="rId4" Type="http://schemas.openxmlformats.org/officeDocument/2006/relationships/hyperlink" Target="https://support.office.com/en-gb/article/add-a-heading-3eb8b917-56dc-4a17-891a-a026b2c790f2" TargetMode="External"/><Relationship Id="rId9" Type="http://schemas.openxmlformats.org/officeDocument/2006/relationships/hyperlink" Target="https://support.office.com/en-us/article/make-your-word-documents-accessible-to-people-with-disabilities-d9bf3683-87ac-47ea-b91a-78dcacb3c66d?ui=en-US&amp;rs=en-US&amp;ad=U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eveloper.paciellogroup.com/resources/contrastanalyser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chrome.google.com/webstore/detail/nocoffee/jjeeggmbnhckmgdhmgdckeigabjfbdd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dowstextformat" TargetMode="External"/><Relationship Id="rId5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dowstextcolor" TargetMode="External"/><Relationship Id="rId4" Type="http://schemas.openxmlformats.org/officeDocument/2006/relationships/hyperlink" Target="https://support.office.com/en-us/article/improve-accessibility-with-the-accessibility-checker-a16f6de0-2f39-4a2b-8bd8-5ad801426c7f#picktab%3Dwindows" TargetMode="External"/><Relationship Id="rId9" Type="http://schemas.openxmlformats.org/officeDocument/2006/relationships/hyperlink" Target="https://support.office.com/en-us/article/make-your-word-documents-accessible-to-people-with-disabilities-d9bf3683-87ac-47ea-b91a-78dcacb3c66d?ui=en-US&amp;rs=en-US&amp;ad=US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office.com/en-us/article/video-improve-accessibility-with-alt-text-9c57ee44-bb48-40e3-aad4-7647fc1dba51?ui=en-US&amp;amp%3Brs=en-US&amp;amp%3Bad=US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altvisuals2016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altvisuals2019" TargetMode="External"/><Relationship Id="rId5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altvisuals" TargetMode="External"/><Relationship Id="rId10" Type="http://schemas.openxmlformats.org/officeDocument/2006/relationships/hyperlink" Target="https://support.office.com/en-us/article/make-your-word-documents-accessible-to-people-with-disabilities-d9bf3683-87ac-47ea-b91a-78dcacb3c66d?ui=en-US&amp;rs=en-US&amp;ad=US" TargetMode="External"/><Relationship Id="rId4" Type="http://schemas.openxmlformats.org/officeDocument/2006/relationships/hyperlink" Target="https://support.office.com/en-us/article/improve-accessibility-with-the-accessibility-checker-a16f6de0-2f39-4a2b-8bd8-5ad801426c7f#picktab%3Dwindows" TargetMode="External"/><Relationship Id="rId9" Type="http://schemas.openxmlformats.org/officeDocument/2006/relationships/hyperlink" Target="https://support.office.com/en-us/article/video-improve-image-accessibility-in-powerpoint-2e7fdfc4-1fa5-4092-be4b-8a4ca592197c?ui=en-US&amp;amp%3Brs=en-US&amp;amp%3Bad=U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office.com/en-us/article/make-your-word-documents-accessible-to-people-with-disabilities-d9bf3683-87ac-47ea-b91a-78dcacb3c66d?ui=en-US&amp;rs=en-US&amp;ad=US" TargetMode="External"/><Relationship Id="rId5" Type="http://schemas.openxmlformats.org/officeDocument/2006/relationships/hyperlink" Target="https://support.office.com/en-us/article/video-create-accessible-links-in-word-28305cc8-3be2-417c-a313-dc22082d1ee0?ui=en-US&amp;amp%3Brs=en-US&amp;amp%3Bad=US" TargetMode="External"/><Relationship Id="rId4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linksscreentip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lainenglish.co.uk/files/howto.pdf" TargetMode="External"/><Relationship Id="rId4" Type="http://schemas.openxmlformats.org/officeDocument/2006/relationships/hyperlink" Target="http://www.plainenglish.co.uk/free-guides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support.office.com/en-us/article/make-your-word-documents-accessible-to-people-with-disabilities-d9bf3683-87ac-47ea-b91a-78dcacb3c66d?ui=en-US&amp;rs=en-US&amp;ad=US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pport.office.com/en-us/article/video-create-accessible-tables-in-word-cb464015-59dc-46a0-ac01-6217c62210e5?ui=en-US&amp;amp%3Brs=en-US&amp;amp%3Bad=US" TargetMode="External"/><Relationship Id="rId5" Type="http://schemas.openxmlformats.org/officeDocument/2006/relationships/hyperlink" Target="https://support.office.com/en-us/article/make-your-word-documents-accessible-to-people-with-disabilities-d9bf3683-87ac-47ea-b91a-78dcacb3c66d?ui=en-US&amp;rs=en-US&amp;ad=US&amp;bkmk_wintableheaders" TargetMode="External"/><Relationship Id="rId4" Type="http://schemas.openxmlformats.org/officeDocument/2006/relationships/hyperlink" Target="https://support.office.com/en-us/article/improve-accessibility-with-the-accessibility-checker-a16f6de0-2f39-4a2b-8bd8-5ad801426c7f#picktab%3Dwindow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mailto:hwilson1@Worcestershire.gov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898" y="0"/>
            <a:ext cx="7987665" cy="1785620"/>
          </a:xfrm>
          <a:prstGeom prst="rect">
            <a:avLst/>
          </a:prstGeom>
        </p:spPr>
        <p:txBody>
          <a:bodyPr vert="horz" wrap="square" lIns="0" tIns="488314" rIns="0" bIns="0" rtlCol="0">
            <a:spAutoFit/>
          </a:bodyPr>
          <a:lstStyle/>
          <a:p>
            <a:pPr marL="3054350">
              <a:lnSpc>
                <a:spcPct val="100000"/>
              </a:lnSpc>
              <a:spcBef>
                <a:spcPts val="3844"/>
              </a:spcBef>
              <a:tabLst>
                <a:tab pos="4920615" algn="l"/>
              </a:tabLst>
            </a:pPr>
            <a:r>
              <a:rPr sz="6000" spc="-10" dirty="0">
                <a:solidFill>
                  <a:srgbClr val="404040"/>
                </a:solidFill>
              </a:rPr>
              <a:t>What	</a:t>
            </a:r>
            <a:r>
              <a:rPr sz="6000" dirty="0">
                <a:solidFill>
                  <a:srgbClr val="404040"/>
                </a:solidFill>
              </a:rPr>
              <a:t>is</a:t>
            </a:r>
            <a:r>
              <a:rPr sz="6000" spc="-80" dirty="0">
                <a:solidFill>
                  <a:srgbClr val="404040"/>
                </a:solidFill>
              </a:rPr>
              <a:t> </a:t>
            </a:r>
            <a:r>
              <a:rPr sz="6000" spc="-5" dirty="0">
                <a:solidFill>
                  <a:srgbClr val="9F1F58"/>
                </a:solidFill>
              </a:rPr>
              <a:t>S</a:t>
            </a:r>
            <a:r>
              <a:rPr sz="6000" spc="-5" dirty="0">
                <a:solidFill>
                  <a:srgbClr val="5F2B5C"/>
                </a:solidFill>
              </a:rPr>
              <a:t>C</a:t>
            </a:r>
            <a:r>
              <a:rPr sz="6000" spc="-5" dirty="0">
                <a:solidFill>
                  <a:srgbClr val="00559B"/>
                </a:solidFill>
              </a:rPr>
              <a:t>U</a:t>
            </a:r>
            <a:r>
              <a:rPr sz="6000" spc="-5" dirty="0"/>
              <a:t>L</a:t>
            </a:r>
            <a:r>
              <a:rPr sz="6000" spc="-5" dirty="0">
                <a:solidFill>
                  <a:srgbClr val="A22C2E"/>
                </a:solidFill>
              </a:rPr>
              <a:t>P</a:t>
            </a:r>
            <a:r>
              <a:rPr sz="6000" spc="-5" dirty="0">
                <a:solidFill>
                  <a:srgbClr val="015057"/>
                </a:solidFill>
              </a:rPr>
              <a:t>T</a:t>
            </a:r>
            <a:endParaRPr sz="6000" dirty="0"/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600" b="1" spc="-5" dirty="0">
                <a:solidFill>
                  <a:srgbClr val="000000"/>
                </a:solidFill>
                <a:latin typeface="Carlito"/>
                <a:cs typeface="Carlito"/>
              </a:rPr>
              <a:t>SCULPT is guidance </a:t>
            </a:r>
            <a:r>
              <a:rPr sz="1600" b="1" spc="-10" dirty="0">
                <a:solidFill>
                  <a:srgbClr val="000000"/>
                </a:solidFill>
                <a:latin typeface="Carlito"/>
                <a:cs typeface="Carlito"/>
              </a:rPr>
              <a:t>for </a:t>
            </a:r>
            <a:r>
              <a:rPr sz="1600" b="1" spc="-15" dirty="0">
                <a:solidFill>
                  <a:srgbClr val="000000"/>
                </a:solidFill>
                <a:latin typeface="Carlito"/>
                <a:cs typeface="Carlito"/>
              </a:rPr>
              <a:t>staff </a:t>
            </a:r>
            <a:r>
              <a:rPr sz="1600" b="1" spc="-10" dirty="0">
                <a:solidFill>
                  <a:srgbClr val="000000"/>
                </a:solidFill>
                <a:latin typeface="Carlito"/>
                <a:cs typeface="Carlito"/>
              </a:rPr>
              <a:t>to </a:t>
            </a:r>
            <a:r>
              <a:rPr sz="1600" b="1" spc="-15" dirty="0">
                <a:solidFill>
                  <a:srgbClr val="000000"/>
                </a:solidFill>
                <a:latin typeface="Carlito"/>
                <a:cs typeface="Carlito"/>
              </a:rPr>
              <a:t>create </a:t>
            </a:r>
            <a:r>
              <a:rPr sz="1600" b="1" spc="-5" dirty="0">
                <a:solidFill>
                  <a:srgbClr val="000000"/>
                </a:solidFill>
                <a:latin typeface="Carlito"/>
                <a:cs typeface="Carlito"/>
              </a:rPr>
              <a:t>accessible </a:t>
            </a:r>
            <a:r>
              <a:rPr sz="1600" b="1" spc="-10" dirty="0">
                <a:solidFill>
                  <a:srgbClr val="000000"/>
                </a:solidFill>
                <a:latin typeface="Carlito"/>
                <a:cs typeface="Carlito"/>
              </a:rPr>
              <a:t>documents for </a:t>
            </a:r>
            <a:r>
              <a:rPr sz="1600" b="1" spc="-5" dirty="0">
                <a:solidFill>
                  <a:srgbClr val="000000"/>
                </a:solidFill>
                <a:latin typeface="Carlito"/>
                <a:cs typeface="Carlito"/>
              </a:rPr>
              <a:t>clients, </a:t>
            </a:r>
            <a:r>
              <a:rPr sz="1600" b="1" spc="-10" dirty="0">
                <a:solidFill>
                  <a:srgbClr val="000000"/>
                </a:solidFill>
                <a:latin typeface="Carlito"/>
                <a:cs typeface="Carlito"/>
              </a:rPr>
              <a:t>learners </a:t>
            </a:r>
            <a:r>
              <a:rPr sz="1600" b="1" spc="-5" dirty="0">
                <a:solidFill>
                  <a:srgbClr val="000000"/>
                </a:solidFill>
                <a:latin typeface="Carlito"/>
                <a:cs typeface="Carlito"/>
              </a:rPr>
              <a:t>and </a:t>
            </a:r>
            <a:r>
              <a:rPr sz="1600" b="1" spc="-10" dirty="0">
                <a:solidFill>
                  <a:srgbClr val="000000"/>
                </a:solidFill>
                <a:latin typeface="Carlito"/>
                <a:cs typeface="Carlito"/>
              </a:rPr>
              <a:t>the</a:t>
            </a:r>
            <a:r>
              <a:rPr sz="1600" b="1" spc="254" dirty="0">
                <a:solidFill>
                  <a:srgbClr val="000000"/>
                </a:solidFill>
                <a:latin typeface="Carlito"/>
                <a:cs typeface="Carlito"/>
              </a:rPr>
              <a:t> </a:t>
            </a:r>
            <a:r>
              <a:rPr sz="1600" b="1" spc="-5" dirty="0">
                <a:solidFill>
                  <a:srgbClr val="000000"/>
                </a:solidFill>
                <a:latin typeface="Carlito"/>
                <a:cs typeface="Carlito"/>
              </a:rPr>
              <a:t>public.</a:t>
            </a:r>
            <a:endParaRPr sz="1600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83007" y="1857332"/>
            <a:ext cx="11425986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160" marR="10287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SCULPT started life </a:t>
            </a:r>
            <a:r>
              <a:rPr spc="-5" dirty="0"/>
              <a:t>as a </a:t>
            </a:r>
            <a:r>
              <a:rPr spc="-10" dirty="0"/>
              <a:t>set </a:t>
            </a:r>
            <a:r>
              <a:rPr spc="-5" dirty="0"/>
              <a:t>of guidance </a:t>
            </a:r>
            <a:r>
              <a:rPr spc="-15" dirty="0"/>
              <a:t>for staff </a:t>
            </a:r>
            <a:r>
              <a:rPr spc="-10" dirty="0"/>
              <a:t>at </a:t>
            </a:r>
            <a:r>
              <a:rPr spc="-20" dirty="0"/>
              <a:t>Worcestershire </a:t>
            </a:r>
            <a:r>
              <a:rPr spc="-10" dirty="0"/>
              <a:t>County </a:t>
            </a:r>
            <a:r>
              <a:rPr spc="-5" dirty="0"/>
              <a:t>Council. It is an </a:t>
            </a:r>
            <a:r>
              <a:rPr spc="-15" dirty="0"/>
              <a:t>acronym </a:t>
            </a:r>
            <a:r>
              <a:rPr spc="-5" dirty="0"/>
              <a:t>of the six simple </a:t>
            </a:r>
            <a:r>
              <a:rPr spc="5" dirty="0"/>
              <a:t>things </a:t>
            </a:r>
            <a:r>
              <a:rPr spc="-15" dirty="0"/>
              <a:t>you </a:t>
            </a:r>
            <a:r>
              <a:rPr spc="-10" dirty="0"/>
              <a:t>can </a:t>
            </a:r>
            <a:r>
              <a:rPr spc="-5" dirty="0"/>
              <a:t>learn  </a:t>
            </a:r>
            <a:r>
              <a:rPr spc="-10" dirty="0"/>
              <a:t>to </a:t>
            </a:r>
            <a:r>
              <a:rPr spc="-5" dirty="0"/>
              <a:t>do </a:t>
            </a:r>
            <a:r>
              <a:rPr spc="-10" dirty="0"/>
              <a:t>correctly to </a:t>
            </a:r>
            <a:r>
              <a:rPr spc="-20" dirty="0"/>
              <a:t>make </a:t>
            </a:r>
            <a:r>
              <a:rPr spc="-15" dirty="0"/>
              <a:t>your </a:t>
            </a:r>
            <a:r>
              <a:rPr spc="-10" dirty="0"/>
              <a:t>documents meet </a:t>
            </a:r>
            <a:r>
              <a:rPr spc="-5" dirty="0"/>
              <a:t>basic accessibility </a:t>
            </a:r>
            <a:r>
              <a:rPr spc="-10" dirty="0"/>
              <a:t>requirements. </a:t>
            </a:r>
            <a:r>
              <a:rPr spc="-5" dirty="0"/>
              <a:t>These </a:t>
            </a:r>
            <a:r>
              <a:rPr spc="-10" dirty="0"/>
              <a:t>spell out </a:t>
            </a:r>
            <a:r>
              <a:rPr spc="-5" dirty="0"/>
              <a:t>the six </a:t>
            </a:r>
            <a:r>
              <a:rPr spc="-15" dirty="0"/>
              <a:t>letters </a:t>
            </a:r>
            <a:r>
              <a:rPr spc="-5" dirty="0"/>
              <a:t>of </a:t>
            </a:r>
            <a:r>
              <a:rPr spc="-30" dirty="0"/>
              <a:t>SCULPT. </a:t>
            </a:r>
            <a:r>
              <a:rPr spc="-5" dirty="0"/>
              <a:t>This </a:t>
            </a:r>
            <a:r>
              <a:rPr spc="-10" dirty="0"/>
              <a:t>document  </a:t>
            </a:r>
            <a:r>
              <a:rPr spc="-20" dirty="0"/>
              <a:t>offers </a:t>
            </a:r>
            <a:r>
              <a:rPr spc="-5" dirty="0"/>
              <a:t>guidance in each of the </a:t>
            </a:r>
            <a:r>
              <a:rPr spc="-10" dirty="0"/>
              <a:t>SCULPT</a:t>
            </a:r>
            <a:r>
              <a:rPr spc="25" dirty="0"/>
              <a:t> </a:t>
            </a:r>
            <a:r>
              <a:rPr spc="-10" dirty="0"/>
              <a:t>areas.</a:t>
            </a:r>
          </a:p>
          <a:p>
            <a:pPr marL="124460">
              <a:lnSpc>
                <a:spcPct val="100000"/>
              </a:lnSpc>
              <a:spcBef>
                <a:spcPts val="25"/>
              </a:spcBef>
            </a:pPr>
            <a:endParaRPr sz="1550" dirty="0"/>
          </a:p>
          <a:p>
            <a:pPr marL="137160">
              <a:lnSpc>
                <a:spcPct val="100000"/>
              </a:lnSpc>
            </a:pPr>
            <a:r>
              <a:rPr spc="-5" dirty="0"/>
              <a:t>This </a:t>
            </a:r>
            <a:r>
              <a:rPr spc="-20" dirty="0"/>
              <a:t>takes </a:t>
            </a:r>
            <a:r>
              <a:rPr spc="-15" dirty="0"/>
              <a:t>you </a:t>
            </a:r>
            <a:r>
              <a:rPr spc="-10" dirty="0"/>
              <a:t>through </a:t>
            </a:r>
            <a:r>
              <a:rPr spc="-5" dirty="0"/>
              <a:t>each </a:t>
            </a:r>
            <a:r>
              <a:rPr spc="-10" dirty="0"/>
              <a:t>letter </a:t>
            </a:r>
            <a:r>
              <a:rPr spc="-5" dirty="0"/>
              <a:t>of </a:t>
            </a:r>
            <a:r>
              <a:rPr spc="-10" dirty="0"/>
              <a:t>SCULPT to</a:t>
            </a:r>
            <a:r>
              <a:rPr spc="100" dirty="0"/>
              <a:t> </a:t>
            </a:r>
            <a:r>
              <a:rPr spc="-10" dirty="0"/>
              <a:t>understand:</a:t>
            </a:r>
          </a:p>
          <a:p>
            <a:pPr marL="124460">
              <a:lnSpc>
                <a:spcPct val="100000"/>
              </a:lnSpc>
              <a:spcBef>
                <a:spcPts val="30"/>
              </a:spcBef>
            </a:pPr>
            <a:endParaRPr sz="1550" dirty="0"/>
          </a:p>
          <a:p>
            <a:pPr marL="423545" indent="-287020">
              <a:lnSpc>
                <a:spcPct val="100000"/>
              </a:lnSpc>
              <a:buFont typeface="Arial"/>
              <a:buChar char="•"/>
              <a:tabLst>
                <a:tab pos="424180" algn="l"/>
                <a:tab pos="424815" algn="l"/>
              </a:tabLst>
            </a:pPr>
            <a:r>
              <a:rPr spc="-5" dirty="0"/>
              <a:t>what </a:t>
            </a:r>
            <a:r>
              <a:rPr spc="-10" dirty="0"/>
              <a:t>to</a:t>
            </a:r>
            <a:r>
              <a:rPr spc="-5" dirty="0"/>
              <a:t> </a:t>
            </a:r>
            <a:r>
              <a:rPr spc="-10" dirty="0"/>
              <a:t>do</a:t>
            </a:r>
          </a:p>
          <a:p>
            <a:pPr marL="423545" indent="-287020">
              <a:lnSpc>
                <a:spcPct val="100000"/>
              </a:lnSpc>
              <a:buFont typeface="Arial"/>
              <a:buChar char="•"/>
              <a:tabLst>
                <a:tab pos="424180" algn="l"/>
                <a:tab pos="424815" algn="l"/>
              </a:tabLst>
            </a:pPr>
            <a:r>
              <a:rPr spc="-10" dirty="0"/>
              <a:t>how to </a:t>
            </a:r>
            <a:r>
              <a:rPr spc="-5" dirty="0"/>
              <a:t>find</a:t>
            </a:r>
            <a:r>
              <a:rPr spc="15" dirty="0"/>
              <a:t> </a:t>
            </a:r>
            <a:r>
              <a:rPr spc="-5" dirty="0"/>
              <a:t>it</a:t>
            </a:r>
          </a:p>
          <a:p>
            <a:pPr marL="423545" indent="-287020">
              <a:lnSpc>
                <a:spcPct val="100000"/>
              </a:lnSpc>
              <a:buFont typeface="Arial"/>
              <a:buChar char="•"/>
              <a:tabLst>
                <a:tab pos="424180" algn="l"/>
                <a:tab pos="424815" algn="l"/>
              </a:tabLst>
            </a:pPr>
            <a:r>
              <a:rPr spc="-15" dirty="0"/>
              <a:t>why </a:t>
            </a:r>
            <a:r>
              <a:rPr spc="-5" dirty="0"/>
              <a:t>do</a:t>
            </a:r>
            <a:r>
              <a:rPr spc="20" dirty="0"/>
              <a:t> </a:t>
            </a:r>
            <a:r>
              <a:rPr spc="-5" dirty="0"/>
              <a:t>it</a:t>
            </a:r>
          </a:p>
          <a:p>
            <a:pPr marL="423545" indent="-287020">
              <a:lnSpc>
                <a:spcPct val="100000"/>
              </a:lnSpc>
              <a:buFont typeface="Arial"/>
              <a:buChar char="•"/>
              <a:tabLst>
                <a:tab pos="424180" algn="l"/>
                <a:tab pos="424815" algn="l"/>
              </a:tabLst>
            </a:pPr>
            <a:r>
              <a:rPr spc="-10" dirty="0"/>
              <a:t>how to </a:t>
            </a:r>
            <a:r>
              <a:rPr spc="-5" dirty="0"/>
              <a:t>do</a:t>
            </a:r>
            <a:r>
              <a:rPr spc="35" dirty="0"/>
              <a:t> </a:t>
            </a:r>
            <a:r>
              <a:rPr spc="-5" dirty="0"/>
              <a:t>it</a:t>
            </a:r>
          </a:p>
          <a:p>
            <a:pPr marL="137160" marR="5080">
              <a:lnSpc>
                <a:spcPts val="3840"/>
              </a:lnSpc>
              <a:spcBef>
                <a:spcPts val="450"/>
              </a:spcBef>
            </a:pPr>
            <a:r>
              <a:rPr spc="-5" dirty="0"/>
              <a:t>The logo and the </a:t>
            </a:r>
            <a:r>
              <a:rPr spc="-15" dirty="0"/>
              <a:t>infographic are </a:t>
            </a:r>
            <a:r>
              <a:rPr spc="-5" dirty="0"/>
              <a:t>designed </a:t>
            </a:r>
            <a:r>
              <a:rPr spc="-15" dirty="0"/>
              <a:t>for </a:t>
            </a:r>
            <a:r>
              <a:rPr spc="-10" dirty="0"/>
              <a:t>people to recognise </a:t>
            </a:r>
            <a:r>
              <a:rPr spc="-5" dirty="0"/>
              <a:t>and </a:t>
            </a:r>
            <a:r>
              <a:rPr spc="-10" dirty="0"/>
              <a:t>remember </a:t>
            </a:r>
            <a:r>
              <a:rPr spc="-5" dirty="0"/>
              <a:t>the </a:t>
            </a:r>
            <a:r>
              <a:rPr spc="-15" dirty="0"/>
              <a:t>acronym </a:t>
            </a:r>
            <a:r>
              <a:rPr spc="-5" dirty="0"/>
              <a:t>of </a:t>
            </a:r>
            <a:r>
              <a:rPr spc="-10" dirty="0"/>
              <a:t>how to SCULPT </a:t>
            </a:r>
            <a:r>
              <a:rPr spc="-15" dirty="0"/>
              <a:t>content for </a:t>
            </a:r>
            <a:r>
              <a:rPr dirty="0"/>
              <a:t>accessibility  </a:t>
            </a:r>
            <a:r>
              <a:rPr spc="-5" dirty="0"/>
              <a:t>This </a:t>
            </a:r>
            <a:r>
              <a:rPr spc="-10" dirty="0"/>
              <a:t>document can </a:t>
            </a:r>
            <a:r>
              <a:rPr spc="-5" dirty="0"/>
              <a:t>be </a:t>
            </a:r>
            <a:r>
              <a:rPr spc="-15" dirty="0"/>
              <a:t>found </a:t>
            </a:r>
            <a:r>
              <a:rPr spc="-5" dirty="0"/>
              <a:t>at:</a:t>
            </a:r>
            <a:r>
              <a:rPr spc="45" dirty="0"/>
              <a:t> </a:t>
            </a:r>
            <a:r>
              <a:rPr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2"/>
              </a:rPr>
              <a:t>www.worcestershire.gov.uk/sculpt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5261567"/>
            <a:ext cx="12178284" cy="14035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46577" y="232664"/>
            <a:ext cx="6401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015057"/>
                </a:solidFill>
                <a:latin typeface="Carlito"/>
                <a:cs typeface="Carlito"/>
              </a:rPr>
              <a:t>The basic six things </a:t>
            </a:r>
            <a:r>
              <a:rPr sz="1800" spc="-10" dirty="0">
                <a:solidFill>
                  <a:srgbClr val="015057"/>
                </a:solidFill>
                <a:latin typeface="Carlito"/>
                <a:cs typeface="Carlito"/>
              </a:rPr>
              <a:t>to </a:t>
            </a:r>
            <a:r>
              <a:rPr sz="1800" spc="-5" dirty="0">
                <a:solidFill>
                  <a:srgbClr val="015057"/>
                </a:solidFill>
                <a:latin typeface="Carlito"/>
                <a:cs typeface="Carlito"/>
              </a:rPr>
              <a:t>consider </a:t>
            </a:r>
            <a:r>
              <a:rPr sz="1800" dirty="0">
                <a:solidFill>
                  <a:srgbClr val="015057"/>
                </a:solidFill>
                <a:latin typeface="Carlito"/>
                <a:cs typeface="Carlito"/>
              </a:rPr>
              <a:t>when </a:t>
            </a:r>
            <a:r>
              <a:rPr sz="1800" spc="-10" dirty="0">
                <a:solidFill>
                  <a:srgbClr val="015057"/>
                </a:solidFill>
                <a:latin typeface="Carlito"/>
                <a:cs typeface="Carlito"/>
              </a:rPr>
              <a:t>creating </a:t>
            </a:r>
            <a:r>
              <a:rPr sz="1800" spc="-5" dirty="0">
                <a:solidFill>
                  <a:srgbClr val="015057"/>
                </a:solidFill>
                <a:latin typeface="Carlito"/>
                <a:cs typeface="Carlito"/>
              </a:rPr>
              <a:t>accessible</a:t>
            </a:r>
            <a:r>
              <a:rPr sz="1800" spc="70" dirty="0">
                <a:solidFill>
                  <a:srgbClr val="015057"/>
                </a:solidFill>
                <a:latin typeface="Carlito"/>
                <a:cs typeface="Carlito"/>
              </a:rPr>
              <a:t> </a:t>
            </a:r>
            <a:r>
              <a:rPr sz="1800" spc="-10" dirty="0">
                <a:solidFill>
                  <a:srgbClr val="015057"/>
                </a:solidFill>
                <a:latin typeface="Carlito"/>
                <a:cs typeface="Carlito"/>
              </a:rPr>
              <a:t>information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2884" y="780034"/>
            <a:ext cx="1353820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Structure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1600" b="1" spc="-10" dirty="0">
                <a:solidFill>
                  <a:srgbClr val="FFFFFF"/>
                </a:solidFill>
                <a:latin typeface="Carlito"/>
                <a:cs typeface="Carlito"/>
              </a:rPr>
              <a:t>(heading</a:t>
            </a:r>
            <a:r>
              <a:rPr sz="1600" b="1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styles)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6804" y="1763267"/>
            <a:ext cx="11302365" cy="1042669"/>
            <a:chOff x="336804" y="1763267"/>
            <a:chExt cx="11302365" cy="1042669"/>
          </a:xfrm>
        </p:grpSpPr>
        <p:sp>
          <p:nvSpPr>
            <p:cNvPr id="5" name="object 5"/>
            <p:cNvSpPr/>
            <p:nvPr/>
          </p:nvSpPr>
          <p:spPr>
            <a:xfrm>
              <a:off x="336804" y="1799843"/>
              <a:ext cx="1097280" cy="10058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63952" y="1825751"/>
              <a:ext cx="867155" cy="8686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617719" y="1885187"/>
              <a:ext cx="967739" cy="7528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97980" y="1853183"/>
              <a:ext cx="841248" cy="8412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721851" y="1822703"/>
              <a:ext cx="841248" cy="8412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671047" y="1763267"/>
              <a:ext cx="967740" cy="96926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8086" y="2871089"/>
            <a:ext cx="1134110" cy="3355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105"/>
              </a:spcBef>
            </a:pPr>
            <a:r>
              <a:rPr sz="13400" dirty="0">
                <a:solidFill>
                  <a:srgbClr val="9F1F58"/>
                </a:solidFill>
                <a:latin typeface="Carlito"/>
                <a:cs typeface="Carlito"/>
              </a:rPr>
              <a:t>S</a:t>
            </a:r>
            <a:endParaRPr sz="13400">
              <a:latin typeface="Carlito"/>
              <a:cs typeface="Carlito"/>
            </a:endParaRPr>
          </a:p>
          <a:p>
            <a:pPr marL="12700" marR="5080" indent="1905" algn="ctr">
              <a:lnSpc>
                <a:spcPct val="100000"/>
              </a:lnSpc>
              <a:spcBef>
                <a:spcPts val="3404"/>
              </a:spcBef>
            </a:pP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Use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heading  styles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in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your  document</a:t>
            </a:r>
            <a:r>
              <a:rPr sz="1400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such 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as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H1, H2,</a:t>
            </a:r>
            <a:r>
              <a:rPr sz="14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H3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64054" y="781888"/>
            <a:ext cx="121221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3615" algn="l"/>
              </a:tabLst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Colou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r	&amp;</a:t>
            </a:r>
            <a:endParaRPr sz="2400">
              <a:latin typeface="Carlito"/>
              <a:cs typeface="Carlito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</a:pP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contrast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35783" y="2871089"/>
            <a:ext cx="1456055" cy="3355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070">
              <a:lnSpc>
                <a:spcPct val="100000"/>
              </a:lnSpc>
              <a:spcBef>
                <a:spcPts val="105"/>
              </a:spcBef>
            </a:pPr>
            <a:r>
              <a:rPr sz="13400" dirty="0">
                <a:solidFill>
                  <a:srgbClr val="5F2B5C"/>
                </a:solidFill>
                <a:latin typeface="Carlito"/>
                <a:cs typeface="Carlito"/>
              </a:rPr>
              <a:t>C</a:t>
            </a:r>
            <a:endParaRPr sz="13400">
              <a:latin typeface="Carlito"/>
              <a:cs typeface="Carlito"/>
            </a:endParaRPr>
          </a:p>
          <a:p>
            <a:pPr marL="12700" marR="5080" algn="ctr">
              <a:lnSpc>
                <a:spcPct val="100000"/>
              </a:lnSpc>
              <a:spcBef>
                <a:spcPts val="3410"/>
              </a:spcBef>
            </a:pP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colours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you</a:t>
            </a:r>
            <a:r>
              <a:rPr sz="1400" spc="-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use  and the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contrast 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between </a:t>
            </a:r>
            <a:r>
              <a:rPr sz="1400" spc="-15" dirty="0">
                <a:solidFill>
                  <a:srgbClr val="FFFFFF"/>
                </a:solidFill>
                <a:latin typeface="Carlito"/>
                <a:cs typeface="Carlito"/>
              </a:rPr>
              <a:t>text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and 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background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13528" y="782269"/>
            <a:ext cx="9169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Use</a:t>
            </a:r>
            <a:r>
              <a:rPr sz="2400" b="1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of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ima</a:t>
            </a:r>
            <a:r>
              <a:rPr sz="2400" b="1" spc="-20" dirty="0">
                <a:solidFill>
                  <a:srgbClr val="FFFFFF"/>
                </a:solidFill>
                <a:latin typeface="Carlito"/>
                <a:cs typeface="Carlito"/>
              </a:rPr>
              <a:t>g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es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06214" y="2871089"/>
            <a:ext cx="1241425" cy="3143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13400" dirty="0">
                <a:solidFill>
                  <a:srgbClr val="00559B"/>
                </a:solidFill>
                <a:latin typeface="Carlito"/>
                <a:cs typeface="Carlito"/>
              </a:rPr>
              <a:t>U</a:t>
            </a:r>
            <a:endParaRPr sz="13400">
              <a:latin typeface="Carlito"/>
              <a:cs typeface="Carlito"/>
            </a:endParaRPr>
          </a:p>
          <a:p>
            <a:pPr marL="12700" marR="5080" indent="1905" algn="ctr">
              <a:lnSpc>
                <a:spcPct val="100000"/>
              </a:lnSpc>
              <a:spcBef>
                <a:spcPts val="3420"/>
              </a:spcBef>
            </a:pP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Use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alternative  (alt)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text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on</a:t>
            </a:r>
            <a:r>
              <a:rPr sz="14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your  images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22542" y="784986"/>
            <a:ext cx="1019810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Links</a:t>
            </a:r>
            <a:endParaRPr sz="24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1600" b="1" spc="-10" dirty="0">
                <a:solidFill>
                  <a:srgbClr val="FFFFFF"/>
                </a:solidFill>
                <a:latin typeface="Carlito"/>
                <a:cs typeface="Carlito"/>
              </a:rPr>
              <a:t>(hyperlinks)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04507" y="2871089"/>
            <a:ext cx="1069340" cy="31438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4629">
              <a:lnSpc>
                <a:spcPct val="100000"/>
              </a:lnSpc>
              <a:spcBef>
                <a:spcPts val="105"/>
              </a:spcBef>
            </a:pPr>
            <a:r>
              <a:rPr sz="13400" dirty="0">
                <a:solidFill>
                  <a:srgbClr val="3D6211"/>
                </a:solidFill>
                <a:latin typeface="Carlito"/>
                <a:cs typeface="Carlito"/>
              </a:rPr>
              <a:t>L</a:t>
            </a:r>
            <a:endParaRPr sz="13400">
              <a:latin typeface="Carlito"/>
              <a:cs typeface="Carlito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3425"/>
              </a:spcBef>
            </a:pP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Describe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your 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link,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never</a:t>
            </a:r>
            <a:r>
              <a:rPr sz="1400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use  click</a:t>
            </a:r>
            <a:r>
              <a:rPr sz="14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here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45143" y="784352"/>
            <a:ext cx="9175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2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Plain 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English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22589" y="2871089"/>
            <a:ext cx="1270000" cy="3348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1435" algn="ctr">
              <a:lnSpc>
                <a:spcPct val="100000"/>
              </a:lnSpc>
              <a:spcBef>
                <a:spcPts val="105"/>
              </a:spcBef>
            </a:pPr>
            <a:r>
              <a:rPr sz="13400" dirty="0">
                <a:solidFill>
                  <a:srgbClr val="A22C2E"/>
                </a:solidFill>
                <a:latin typeface="Carlito"/>
                <a:cs typeface="Carlito"/>
              </a:rPr>
              <a:t>P</a:t>
            </a:r>
            <a:endParaRPr sz="13400">
              <a:latin typeface="Carlito"/>
              <a:cs typeface="Carlito"/>
            </a:endParaRPr>
          </a:p>
          <a:p>
            <a:pPr marL="12700" marR="5080" indent="2540" algn="ctr">
              <a:lnSpc>
                <a:spcPct val="100000"/>
              </a:lnSpc>
              <a:spcBef>
                <a:spcPts val="3354"/>
              </a:spcBef>
            </a:pP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Use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clear 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uncomplicated 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language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with</a:t>
            </a:r>
            <a:r>
              <a:rPr sz="1400" spc="-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no  </a:t>
            </a: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jargon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578845" y="786510"/>
            <a:ext cx="11760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876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latin typeface="Carlito"/>
                <a:cs typeface="Carlito"/>
              </a:rPr>
              <a:t>Table  </a:t>
            </a:r>
            <a:r>
              <a:rPr sz="2400" b="1" spc="-25" dirty="0">
                <a:solidFill>
                  <a:srgbClr val="FFFFFF"/>
                </a:solidFill>
                <a:latin typeface="Carlito"/>
                <a:cs typeface="Carlito"/>
              </a:rPr>
              <a:t>s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tr</a:t>
            </a: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u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ct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u</a:t>
            </a:r>
            <a:r>
              <a:rPr sz="2400" b="1" spc="-30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554969" y="2871089"/>
            <a:ext cx="1290955" cy="3135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105"/>
              </a:spcBef>
            </a:pPr>
            <a:r>
              <a:rPr sz="13400" dirty="0">
                <a:solidFill>
                  <a:srgbClr val="015057"/>
                </a:solidFill>
                <a:latin typeface="Carlito"/>
                <a:cs typeface="Carlito"/>
              </a:rPr>
              <a:t>T</a:t>
            </a:r>
            <a:endParaRPr sz="13400">
              <a:latin typeface="Carlito"/>
              <a:cs typeface="Carlito"/>
            </a:endParaRPr>
          </a:p>
          <a:p>
            <a:pPr marL="12700" marR="5080" algn="ctr">
              <a:lnSpc>
                <a:spcPct val="100000"/>
              </a:lnSpc>
              <a:spcBef>
                <a:spcPts val="3354"/>
              </a:spcBef>
            </a:pP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Use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simple</a:t>
            </a:r>
            <a:r>
              <a:rPr sz="1400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tables 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without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merged  </a:t>
            </a:r>
            <a:r>
              <a:rPr sz="1400" dirty="0">
                <a:solidFill>
                  <a:srgbClr val="FFFFFF"/>
                </a:solidFill>
                <a:latin typeface="Carlito"/>
                <a:cs typeface="Carlito"/>
              </a:rPr>
              <a:t>or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split</a:t>
            </a:r>
            <a:r>
              <a:rPr sz="14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rlito"/>
                <a:cs typeface="Carlito"/>
              </a:rPr>
              <a:t>cells</a:t>
            </a:r>
            <a:endParaRPr sz="1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225040" cy="68503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8456" y="2572892"/>
            <a:ext cx="808355" cy="20694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400" dirty="0">
                <a:solidFill>
                  <a:srgbClr val="9F1F58"/>
                </a:solidFill>
                <a:latin typeface="Carlito"/>
                <a:cs typeface="Carlito"/>
              </a:rPr>
              <a:t>S</a:t>
            </a:r>
            <a:endParaRPr sz="1340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4687" y="262254"/>
            <a:ext cx="1353820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Structure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(heading</a:t>
            </a:r>
            <a:r>
              <a:rPr sz="1600" b="1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rlito"/>
                <a:cs typeface="Carlito"/>
              </a:rPr>
              <a:t>styles)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8723" y="1271016"/>
            <a:ext cx="1210056" cy="1110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8232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8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8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6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8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6598" y="546353"/>
            <a:ext cx="1211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000" b="1" spc="-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2194" y="1564639"/>
            <a:ext cx="159829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In </a:t>
            </a:r>
            <a:r>
              <a:rPr sz="1400" spc="-25" dirty="0">
                <a:latin typeface="Carlito"/>
                <a:cs typeface="Carlito"/>
              </a:rPr>
              <a:t>Word </a:t>
            </a:r>
            <a:r>
              <a:rPr sz="1400" spc="-5" dirty="0">
                <a:latin typeface="Carlito"/>
                <a:cs typeface="Carlito"/>
              </a:rPr>
              <a:t>use the built-  </a:t>
            </a:r>
            <a:r>
              <a:rPr sz="1400" dirty="0">
                <a:latin typeface="Carlito"/>
                <a:cs typeface="Carlito"/>
              </a:rPr>
              <a:t>in </a:t>
            </a:r>
            <a:r>
              <a:rPr sz="1400" spc="-5" dirty="0">
                <a:latin typeface="Carlito"/>
                <a:cs typeface="Carlito"/>
              </a:rPr>
              <a:t>headings and  styles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2194" y="2844495"/>
            <a:ext cx="156908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In </a:t>
            </a:r>
            <a:r>
              <a:rPr sz="1400" spc="-10" dirty="0">
                <a:latin typeface="Carlito"/>
                <a:cs typeface="Carlito"/>
              </a:rPr>
              <a:t>PowerPoint create  </a:t>
            </a:r>
            <a:r>
              <a:rPr sz="1400" dirty="0">
                <a:latin typeface="Carlito"/>
                <a:cs typeface="Carlito"/>
              </a:rPr>
              <a:t>a </a:t>
            </a:r>
            <a:r>
              <a:rPr sz="1400" spc="-5" dirty="0">
                <a:latin typeface="Carlito"/>
                <a:cs typeface="Carlito"/>
              </a:rPr>
              <a:t>reading </a:t>
            </a:r>
            <a:r>
              <a:rPr sz="1400" spc="-10" dirty="0">
                <a:latin typeface="Carlito"/>
                <a:cs typeface="Carlito"/>
              </a:rPr>
              <a:t>order for  content </a:t>
            </a:r>
            <a:r>
              <a:rPr sz="1400" dirty="0">
                <a:latin typeface="Carlito"/>
                <a:cs typeface="Carlito"/>
              </a:rPr>
              <a:t>in </a:t>
            </a:r>
            <a:r>
              <a:rPr sz="1400" spc="-5" dirty="0">
                <a:latin typeface="Carlito"/>
                <a:cs typeface="Carlito"/>
              </a:rPr>
              <a:t>your</a:t>
            </a:r>
            <a:r>
              <a:rPr sz="1400" spc="-7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slides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22194" y="3698494"/>
            <a:ext cx="154813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Carlito"/>
                <a:cs typeface="Carlito"/>
              </a:rPr>
              <a:t>Website </a:t>
            </a:r>
            <a:r>
              <a:rPr sz="1400" spc="-5" dirty="0">
                <a:latin typeface="Carlito"/>
                <a:cs typeface="Carlito"/>
              </a:rPr>
              <a:t>designers  use headings and  styles </a:t>
            </a:r>
            <a:r>
              <a:rPr sz="1400" spc="-10" dirty="0">
                <a:latin typeface="Carlito"/>
                <a:cs typeface="Carlito"/>
              </a:rPr>
              <a:t>to structure  </a:t>
            </a:r>
            <a:r>
              <a:rPr sz="1400" spc="-5" dirty="0">
                <a:latin typeface="Carlito"/>
                <a:cs typeface="Carlito"/>
              </a:rPr>
              <a:t>and </a:t>
            </a:r>
            <a:r>
              <a:rPr sz="1400" spc="-10" dirty="0">
                <a:latin typeface="Carlito"/>
                <a:cs typeface="Carlito"/>
              </a:rPr>
              <a:t>organise</a:t>
            </a:r>
            <a:r>
              <a:rPr sz="1400" spc="-45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content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40223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3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99684" y="546353"/>
            <a:ext cx="1470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find</a:t>
            </a:r>
            <a:r>
              <a:rPr sz="20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44821" y="1564639"/>
            <a:ext cx="1539875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Heading styles </a:t>
            </a:r>
            <a:r>
              <a:rPr sz="1400" spc="-10" dirty="0">
                <a:latin typeface="Carlito"/>
                <a:cs typeface="Carlito"/>
              </a:rPr>
              <a:t>are </a:t>
            </a:r>
            <a:r>
              <a:rPr sz="1400" dirty="0">
                <a:latin typeface="Carlito"/>
                <a:cs typeface="Carlito"/>
              </a:rPr>
              <a:t>in  </a:t>
            </a:r>
            <a:r>
              <a:rPr sz="1400" spc="-5" dirty="0">
                <a:latin typeface="Carlito"/>
                <a:cs typeface="Carlito"/>
              </a:rPr>
              <a:t>the </a:t>
            </a:r>
            <a:r>
              <a:rPr sz="1400" b="1" dirty="0">
                <a:latin typeface="Carlito"/>
                <a:cs typeface="Carlito"/>
              </a:rPr>
              <a:t>Home </a:t>
            </a:r>
            <a:r>
              <a:rPr sz="1400" b="1" spc="-5" dirty="0">
                <a:latin typeface="Carlito"/>
                <a:cs typeface="Carlito"/>
              </a:rPr>
              <a:t>tab </a:t>
            </a:r>
            <a:r>
              <a:rPr sz="1400" spc="-5" dirty="0">
                <a:latin typeface="Carlito"/>
                <a:cs typeface="Carlito"/>
              </a:rPr>
              <a:t>on</a:t>
            </a:r>
            <a:r>
              <a:rPr sz="1400" spc="-9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the  ribbon </a:t>
            </a:r>
            <a:r>
              <a:rPr sz="1400" dirty="0">
                <a:latin typeface="Carlito"/>
                <a:cs typeface="Carlito"/>
              </a:rPr>
              <a:t>in </a:t>
            </a:r>
            <a:r>
              <a:rPr sz="1400" spc="-5" dirty="0">
                <a:latin typeface="Carlito"/>
                <a:cs typeface="Carlito"/>
              </a:rPr>
              <a:t>Microsoft  </a:t>
            </a:r>
            <a:r>
              <a:rPr sz="1400" spc="-20" dirty="0">
                <a:latin typeface="Carlito"/>
                <a:cs typeface="Carlito"/>
              </a:rPr>
              <a:t>Word. </a:t>
            </a:r>
            <a:r>
              <a:rPr sz="1400" dirty="0">
                <a:latin typeface="Carlito"/>
                <a:cs typeface="Carlito"/>
              </a:rPr>
              <a:t>Using these </a:t>
            </a:r>
            <a:r>
              <a:rPr sz="1400" dirty="0">
                <a:latin typeface="Carlito"/>
                <a:cs typeface="Carlito"/>
                <a:hlinkClick r:id="rId4"/>
              </a:rPr>
              <a:t> </a:t>
            </a:r>
            <a:r>
              <a:rPr sz="1400" spc="-5" dirty="0">
                <a:latin typeface="Carlito"/>
                <a:cs typeface="Carlito"/>
                <a:hlinkClick r:id="rId4"/>
              </a:rPr>
              <a:t>you can </a:t>
            </a:r>
            <a:r>
              <a:rPr sz="1400" u="sng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4"/>
              </a:rPr>
              <a:t>add a </a:t>
            </a:r>
            <a:r>
              <a:rPr sz="1400" dirty="0">
                <a:solidFill>
                  <a:srgbClr val="9F1F58"/>
                </a:solidFill>
                <a:latin typeface="Carlito"/>
                <a:cs typeface="Carlito"/>
                <a:hlinkClick r:id="rId4"/>
              </a:rPr>
              <a:t> </a:t>
            </a: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4"/>
              </a:rPr>
              <a:t>heading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4"/>
              </a:rPr>
              <a:t>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44821" y="3271773"/>
            <a:ext cx="1503680" cy="237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In </a:t>
            </a:r>
            <a:r>
              <a:rPr sz="1400" spc="-10" dirty="0">
                <a:latin typeface="Carlito"/>
                <a:cs typeface="Carlito"/>
              </a:rPr>
              <a:t>PowerPoint you  </a:t>
            </a:r>
            <a:r>
              <a:rPr sz="1400" spc="-5" dirty="0">
                <a:latin typeface="Carlito"/>
                <a:cs typeface="Carlito"/>
              </a:rPr>
              <a:t>can use the ‘bring </a:t>
            </a:r>
            <a:r>
              <a:rPr sz="1400" spc="-10" dirty="0">
                <a:latin typeface="Carlito"/>
                <a:cs typeface="Carlito"/>
              </a:rPr>
              <a:t>to  </a:t>
            </a:r>
            <a:r>
              <a:rPr sz="1400" dirty="0">
                <a:latin typeface="Carlito"/>
                <a:cs typeface="Carlito"/>
              </a:rPr>
              <a:t>front’ </a:t>
            </a:r>
            <a:r>
              <a:rPr sz="1400" spc="-5" dirty="0">
                <a:latin typeface="Carlito"/>
                <a:cs typeface="Carlito"/>
              </a:rPr>
              <a:t>and </a:t>
            </a:r>
            <a:r>
              <a:rPr sz="1400" spc="-15" dirty="0">
                <a:latin typeface="Carlito"/>
                <a:cs typeface="Carlito"/>
              </a:rPr>
              <a:t>‘send </a:t>
            </a:r>
            <a:r>
              <a:rPr sz="1400" spc="-10" dirty="0">
                <a:latin typeface="Carlito"/>
                <a:cs typeface="Carlito"/>
              </a:rPr>
              <a:t>to  </a:t>
            </a:r>
            <a:r>
              <a:rPr sz="1400" spc="-5" dirty="0">
                <a:latin typeface="Carlito"/>
                <a:cs typeface="Carlito"/>
              </a:rPr>
              <a:t>back’ options </a:t>
            </a:r>
            <a:r>
              <a:rPr sz="1400" spc="-10" dirty="0">
                <a:latin typeface="Carlito"/>
                <a:cs typeface="Carlito"/>
              </a:rPr>
              <a:t>to  create </a:t>
            </a:r>
            <a:r>
              <a:rPr sz="1400" dirty="0">
                <a:latin typeface="Carlito"/>
                <a:cs typeface="Carlito"/>
              </a:rPr>
              <a:t>a </a:t>
            </a:r>
            <a:r>
              <a:rPr sz="1400" spc="-5" dirty="0">
                <a:latin typeface="Carlito"/>
                <a:cs typeface="Carlito"/>
              </a:rPr>
              <a:t>reading  </a:t>
            </a:r>
            <a:r>
              <a:rPr sz="1400" spc="-30" dirty="0">
                <a:latin typeface="Carlito"/>
                <a:cs typeface="Carlito"/>
              </a:rPr>
              <a:t>order. </a:t>
            </a:r>
            <a:r>
              <a:rPr sz="1400" spc="-35" dirty="0">
                <a:latin typeface="Carlito"/>
                <a:cs typeface="Carlito"/>
              </a:rPr>
              <a:t>You </a:t>
            </a:r>
            <a:r>
              <a:rPr sz="1400" spc="-5" dirty="0">
                <a:latin typeface="Carlito"/>
                <a:cs typeface="Carlito"/>
              </a:rPr>
              <a:t>can then  check </a:t>
            </a:r>
            <a:r>
              <a:rPr sz="1400" dirty="0">
                <a:latin typeface="Carlito"/>
                <a:cs typeface="Carlito"/>
              </a:rPr>
              <a:t>the </a:t>
            </a:r>
            <a:r>
              <a:rPr sz="1400" spc="-5" dirty="0">
                <a:latin typeface="Carlito"/>
                <a:cs typeface="Carlito"/>
              </a:rPr>
              <a:t>reading  </a:t>
            </a:r>
            <a:r>
              <a:rPr sz="1400" spc="-10" dirty="0">
                <a:latin typeface="Carlito"/>
                <a:cs typeface="Carlito"/>
              </a:rPr>
              <a:t>order by </a:t>
            </a:r>
            <a:r>
              <a:rPr sz="1400" spc="-5" dirty="0">
                <a:latin typeface="Carlito"/>
                <a:cs typeface="Carlito"/>
              </a:rPr>
              <a:t>using the  tab </a:t>
            </a:r>
            <a:r>
              <a:rPr sz="1400" spc="-20" dirty="0">
                <a:latin typeface="Carlito"/>
                <a:cs typeface="Carlito"/>
              </a:rPr>
              <a:t>key </a:t>
            </a:r>
            <a:r>
              <a:rPr sz="1400" spc="-1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tab  </a:t>
            </a:r>
            <a:r>
              <a:rPr sz="1400" spc="-10" dirty="0">
                <a:latin typeface="Carlito"/>
                <a:cs typeface="Carlito"/>
              </a:rPr>
              <a:t>through </a:t>
            </a:r>
            <a:r>
              <a:rPr sz="1400" spc="-5" dirty="0">
                <a:latin typeface="Carlito"/>
                <a:cs typeface="Carlito"/>
              </a:rPr>
              <a:t>the </a:t>
            </a:r>
            <a:r>
              <a:rPr sz="1400" spc="-10" dirty="0">
                <a:latin typeface="Carlito"/>
                <a:cs typeface="Carlito"/>
              </a:rPr>
              <a:t>content  order </a:t>
            </a:r>
            <a:r>
              <a:rPr sz="1400" dirty="0">
                <a:latin typeface="Carlito"/>
                <a:cs typeface="Carlito"/>
              </a:rPr>
              <a:t>in </a:t>
            </a:r>
            <a:r>
              <a:rPr sz="1400" spc="-5" dirty="0">
                <a:latin typeface="Carlito"/>
                <a:cs typeface="Carlito"/>
              </a:rPr>
              <a:t>each</a:t>
            </a:r>
            <a:r>
              <a:rPr sz="1400" spc="-1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slide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010400" y="344424"/>
            <a:ext cx="2563495" cy="767080"/>
          </a:xfrm>
          <a:custGeom>
            <a:avLst/>
            <a:gdLst/>
            <a:ahLst/>
            <a:cxnLst/>
            <a:rect l="l" t="t" r="r" b="b"/>
            <a:pathLst>
              <a:path w="2563495" h="767080">
                <a:moveTo>
                  <a:pt x="2435605" y="0"/>
                </a:moveTo>
                <a:lnTo>
                  <a:pt x="127761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2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1" y="766572"/>
                </a:lnTo>
                <a:lnTo>
                  <a:pt x="2435605" y="766572"/>
                </a:lnTo>
                <a:lnTo>
                  <a:pt x="2485358" y="756538"/>
                </a:lnTo>
                <a:lnTo>
                  <a:pt x="2525966" y="729170"/>
                </a:lnTo>
                <a:lnTo>
                  <a:pt x="2553335" y="688562"/>
                </a:lnTo>
                <a:lnTo>
                  <a:pt x="2563368" y="638810"/>
                </a:lnTo>
                <a:lnTo>
                  <a:pt x="2563368" y="127762"/>
                </a:lnTo>
                <a:lnTo>
                  <a:pt x="2553334" y="78009"/>
                </a:lnTo>
                <a:lnTo>
                  <a:pt x="2525966" y="37401"/>
                </a:lnTo>
                <a:lnTo>
                  <a:pt x="2485358" y="10032"/>
                </a:lnTo>
                <a:lnTo>
                  <a:pt x="2435605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769097" y="546353"/>
            <a:ext cx="10477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Why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14361" y="1564639"/>
            <a:ext cx="207137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Carlito"/>
                <a:cs typeface="Carlito"/>
              </a:rPr>
              <a:t>To </a:t>
            </a:r>
            <a:r>
              <a:rPr sz="1400" spc="-15" dirty="0">
                <a:latin typeface="Carlito"/>
                <a:cs typeface="Carlito"/>
              </a:rPr>
              <a:t>make </a:t>
            </a:r>
            <a:r>
              <a:rPr sz="1400" dirty="0">
                <a:latin typeface="Carlito"/>
                <a:cs typeface="Carlito"/>
              </a:rPr>
              <a:t>it easier </a:t>
            </a:r>
            <a:r>
              <a:rPr sz="1400" spc="-10" dirty="0">
                <a:latin typeface="Carlito"/>
                <a:cs typeface="Carlito"/>
              </a:rPr>
              <a:t>for screen  readers to </a:t>
            </a:r>
            <a:r>
              <a:rPr sz="1400" spc="-5" dirty="0">
                <a:latin typeface="Carlito"/>
                <a:cs typeface="Carlito"/>
              </a:rPr>
              <a:t>read </a:t>
            </a:r>
            <a:r>
              <a:rPr sz="1400" spc="-10" dirty="0">
                <a:latin typeface="Carlito"/>
                <a:cs typeface="Carlito"/>
              </a:rPr>
              <a:t>your  </a:t>
            </a:r>
            <a:r>
              <a:rPr sz="1400" spc="-5" dirty="0">
                <a:latin typeface="Carlito"/>
                <a:cs typeface="Carlito"/>
              </a:rPr>
              <a:t>documents </a:t>
            </a:r>
            <a:r>
              <a:rPr sz="1400" dirty="0">
                <a:latin typeface="Carlito"/>
                <a:cs typeface="Carlito"/>
              </a:rPr>
              <a:t>in a </a:t>
            </a:r>
            <a:r>
              <a:rPr sz="1400" spc="-5" dirty="0">
                <a:latin typeface="Carlito"/>
                <a:cs typeface="Carlito"/>
              </a:rPr>
              <a:t>logical</a:t>
            </a:r>
            <a:r>
              <a:rPr sz="1400" spc="-35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order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14361" y="2418080"/>
            <a:ext cx="2128520" cy="1946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Carlito"/>
                <a:cs typeface="Carlito"/>
              </a:rPr>
              <a:t>Organize </a:t>
            </a:r>
            <a:r>
              <a:rPr sz="1400" spc="-5" dirty="0">
                <a:latin typeface="Carlito"/>
                <a:cs typeface="Carlito"/>
              </a:rPr>
              <a:t>the information </a:t>
            </a:r>
            <a:r>
              <a:rPr sz="1400" dirty="0">
                <a:latin typeface="Carlito"/>
                <a:cs typeface="Carlito"/>
              </a:rPr>
              <a:t>in  </a:t>
            </a:r>
            <a:r>
              <a:rPr sz="1400" spc="-5" dirty="0">
                <a:latin typeface="Carlito"/>
                <a:cs typeface="Carlito"/>
              </a:rPr>
              <a:t>your </a:t>
            </a:r>
            <a:r>
              <a:rPr sz="1400" spc="-25" dirty="0">
                <a:latin typeface="Carlito"/>
                <a:cs typeface="Carlito"/>
              </a:rPr>
              <a:t>Word </a:t>
            </a:r>
            <a:r>
              <a:rPr sz="1400" spc="-5" dirty="0">
                <a:latin typeface="Carlito"/>
                <a:cs typeface="Carlito"/>
              </a:rPr>
              <a:t>documents </a:t>
            </a:r>
            <a:r>
              <a:rPr sz="1400" spc="-10" dirty="0">
                <a:latin typeface="Carlito"/>
                <a:cs typeface="Carlito"/>
              </a:rPr>
              <a:t>into  </a:t>
            </a:r>
            <a:r>
              <a:rPr sz="1400" spc="-5" dirty="0">
                <a:latin typeface="Carlito"/>
                <a:cs typeface="Carlito"/>
              </a:rPr>
              <a:t>small </a:t>
            </a:r>
            <a:r>
              <a:rPr sz="1400" spc="-10" dirty="0">
                <a:latin typeface="Carlito"/>
                <a:cs typeface="Carlito"/>
              </a:rPr>
              <a:t>chunks </a:t>
            </a:r>
            <a:r>
              <a:rPr sz="1400" dirty="0">
                <a:latin typeface="Carlito"/>
                <a:cs typeface="Carlito"/>
              </a:rPr>
              <a:t>with </a:t>
            </a:r>
            <a:r>
              <a:rPr sz="1400" spc="-5" dirty="0">
                <a:latin typeface="Carlito"/>
                <a:cs typeface="Carlito"/>
              </a:rPr>
              <a:t>headings  and sub-headings. </a:t>
            </a:r>
            <a:r>
              <a:rPr sz="1400" spc="-15" dirty="0">
                <a:latin typeface="Carlito"/>
                <a:cs typeface="Carlito"/>
              </a:rPr>
              <a:t>Ideally,  </a:t>
            </a:r>
            <a:r>
              <a:rPr sz="1400" spc="-5" dirty="0">
                <a:latin typeface="Carlito"/>
                <a:cs typeface="Carlito"/>
              </a:rPr>
              <a:t>each heading would include  only </a:t>
            </a:r>
            <a:r>
              <a:rPr sz="1400" dirty="0">
                <a:latin typeface="Carlito"/>
                <a:cs typeface="Carlito"/>
              </a:rPr>
              <a:t>a </a:t>
            </a:r>
            <a:r>
              <a:rPr sz="1400" spc="-15" dirty="0">
                <a:latin typeface="Carlito"/>
                <a:cs typeface="Carlito"/>
              </a:rPr>
              <a:t>few </a:t>
            </a:r>
            <a:r>
              <a:rPr sz="1400" spc="-10" dirty="0">
                <a:latin typeface="Carlito"/>
                <a:cs typeface="Carlito"/>
              </a:rPr>
              <a:t>paragraphs </a:t>
            </a:r>
            <a:r>
              <a:rPr sz="1400" spc="-5" dirty="0">
                <a:latin typeface="Carlito"/>
                <a:cs typeface="Carlito"/>
              </a:rPr>
              <a:t>so the  information </a:t>
            </a:r>
            <a:r>
              <a:rPr sz="1400" dirty="0">
                <a:latin typeface="Carlito"/>
                <a:cs typeface="Carlito"/>
              </a:rPr>
              <a:t>is </a:t>
            </a:r>
            <a:r>
              <a:rPr sz="1400" spc="-10" dirty="0">
                <a:latin typeface="Carlito"/>
                <a:cs typeface="Carlito"/>
              </a:rPr>
              <a:t>better  </a:t>
            </a:r>
            <a:r>
              <a:rPr sz="1400" spc="-5" dirty="0">
                <a:latin typeface="Carlito"/>
                <a:cs typeface="Carlito"/>
              </a:rPr>
              <a:t>organised </a:t>
            </a:r>
            <a:r>
              <a:rPr sz="1400" dirty="0">
                <a:latin typeface="Carlito"/>
                <a:cs typeface="Carlito"/>
              </a:rPr>
              <a:t>as </a:t>
            </a:r>
            <a:r>
              <a:rPr sz="1400" spc="-5" dirty="0">
                <a:latin typeface="Carlito"/>
                <a:cs typeface="Carlito"/>
              </a:rPr>
              <a:t>well </a:t>
            </a:r>
            <a:r>
              <a:rPr sz="1400" dirty="0">
                <a:latin typeface="Carlito"/>
                <a:cs typeface="Carlito"/>
              </a:rPr>
              <a:t>as easier</a:t>
            </a:r>
            <a:r>
              <a:rPr sz="1400" spc="-60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to  </a:t>
            </a:r>
            <a:r>
              <a:rPr sz="1400" spc="-5" dirty="0">
                <a:latin typeface="Carlito"/>
                <a:cs typeface="Carlito"/>
              </a:rPr>
              <a:t>read and</a:t>
            </a:r>
            <a:r>
              <a:rPr sz="1400" spc="-10" dirty="0">
                <a:latin typeface="Carlito"/>
                <a:cs typeface="Carlito"/>
              </a:rPr>
              <a:t> understand.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14361" y="4552315"/>
            <a:ext cx="214947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rlito"/>
                <a:cs typeface="Carlito"/>
              </a:rPr>
              <a:t>In </a:t>
            </a:r>
            <a:r>
              <a:rPr sz="1400" spc="-10" dirty="0">
                <a:latin typeface="Carlito"/>
                <a:cs typeface="Carlito"/>
              </a:rPr>
              <a:t>PowerPoint </a:t>
            </a:r>
            <a:r>
              <a:rPr sz="1400" dirty="0">
                <a:latin typeface="Carlito"/>
                <a:cs typeface="Carlito"/>
              </a:rPr>
              <a:t>a </a:t>
            </a:r>
            <a:r>
              <a:rPr sz="1400" spc="-10" dirty="0">
                <a:latin typeface="Carlito"/>
                <a:cs typeface="Carlito"/>
              </a:rPr>
              <a:t>screen  </a:t>
            </a:r>
            <a:r>
              <a:rPr sz="1400" spc="-5" dirty="0">
                <a:latin typeface="Carlito"/>
                <a:cs typeface="Carlito"/>
              </a:rPr>
              <a:t>reader </a:t>
            </a:r>
            <a:r>
              <a:rPr sz="1400" spc="-10" dirty="0">
                <a:latin typeface="Carlito"/>
                <a:cs typeface="Carlito"/>
              </a:rPr>
              <a:t>reads through  content </a:t>
            </a:r>
            <a:r>
              <a:rPr sz="1400" spc="-5" dirty="0">
                <a:latin typeface="Carlito"/>
                <a:cs typeface="Carlito"/>
              </a:rPr>
              <a:t>using the reading  </a:t>
            </a:r>
            <a:r>
              <a:rPr sz="1400" spc="-30" dirty="0">
                <a:latin typeface="Carlito"/>
                <a:cs typeface="Carlito"/>
              </a:rPr>
              <a:t>order. </a:t>
            </a:r>
            <a:r>
              <a:rPr sz="1400" spc="-5" dirty="0">
                <a:latin typeface="Carlito"/>
                <a:cs typeface="Carlito"/>
              </a:rPr>
              <a:t>This </a:t>
            </a:r>
            <a:r>
              <a:rPr sz="1400" dirty="0">
                <a:latin typeface="Carlito"/>
                <a:cs typeface="Carlito"/>
              </a:rPr>
              <a:t>also </a:t>
            </a:r>
            <a:r>
              <a:rPr sz="1400" spc="-5" dirty="0">
                <a:latin typeface="Carlito"/>
                <a:cs typeface="Carlito"/>
              </a:rPr>
              <a:t>works </a:t>
            </a:r>
            <a:r>
              <a:rPr sz="1400" dirty="0">
                <a:latin typeface="Carlito"/>
                <a:cs typeface="Carlito"/>
              </a:rPr>
              <a:t>when</a:t>
            </a:r>
            <a:r>
              <a:rPr sz="1400" spc="-50" dirty="0">
                <a:latin typeface="Carlito"/>
                <a:cs typeface="Carlito"/>
              </a:rPr>
              <a:t> </a:t>
            </a:r>
            <a:r>
              <a:rPr sz="1400" dirty="0">
                <a:latin typeface="Carlito"/>
                <a:cs typeface="Carlito"/>
              </a:rPr>
              <a:t>a  </a:t>
            </a:r>
            <a:r>
              <a:rPr sz="1400" spc="-10" dirty="0">
                <a:latin typeface="Carlito"/>
                <a:cs typeface="Carlito"/>
              </a:rPr>
              <a:t>PowerPoint </a:t>
            </a:r>
            <a:r>
              <a:rPr sz="1400" dirty="0">
                <a:latin typeface="Carlito"/>
                <a:cs typeface="Carlito"/>
              </a:rPr>
              <a:t>is </a:t>
            </a:r>
            <a:r>
              <a:rPr sz="1400" spc="-10" dirty="0">
                <a:latin typeface="Carlito"/>
                <a:cs typeface="Carlito"/>
              </a:rPr>
              <a:t>saved </a:t>
            </a:r>
            <a:r>
              <a:rPr sz="1400" dirty="0">
                <a:latin typeface="Carlito"/>
                <a:cs typeface="Carlito"/>
              </a:rPr>
              <a:t>as a</a:t>
            </a:r>
            <a:r>
              <a:rPr sz="1400" spc="-6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PDF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709404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0040873" y="546353"/>
            <a:ext cx="1327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67341" y="1564639"/>
            <a:ext cx="10541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5"/>
              </a:rPr>
              <a:t>Apply built-in 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5"/>
              </a:rPr>
              <a:t>heading</a:t>
            </a:r>
            <a:r>
              <a:rPr sz="1400" u="sng" spc="-3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5"/>
              </a:rPr>
              <a:t>styles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978770" y="3268471"/>
            <a:ext cx="1434465" cy="12700"/>
          </a:xfrm>
          <a:custGeom>
            <a:avLst/>
            <a:gdLst/>
            <a:ahLst/>
            <a:cxnLst/>
            <a:rect l="l" t="t" r="r" b="b"/>
            <a:pathLst>
              <a:path w="1434465" h="12700">
                <a:moveTo>
                  <a:pt x="1434083" y="0"/>
                </a:moveTo>
                <a:lnTo>
                  <a:pt x="0" y="0"/>
                </a:lnTo>
                <a:lnTo>
                  <a:pt x="0" y="12191"/>
                </a:lnTo>
                <a:lnTo>
                  <a:pt x="1434083" y="12191"/>
                </a:lnTo>
                <a:lnTo>
                  <a:pt x="1434083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967341" y="2204720"/>
            <a:ext cx="145986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check that the  </a:t>
            </a:r>
            <a:r>
              <a:rPr sz="1400" spc="-10" dirty="0">
                <a:latin typeface="Carlito"/>
                <a:cs typeface="Carlito"/>
              </a:rPr>
              <a:t>order </a:t>
            </a:r>
            <a:r>
              <a:rPr sz="1400" spc="-5" dirty="0">
                <a:latin typeface="Carlito"/>
                <a:cs typeface="Carlito"/>
              </a:rPr>
              <a:t>of headings  you </a:t>
            </a:r>
            <a:r>
              <a:rPr sz="1400" spc="-15" dirty="0">
                <a:latin typeface="Carlito"/>
                <a:cs typeface="Carlito"/>
              </a:rPr>
              <a:t>have </a:t>
            </a:r>
            <a:r>
              <a:rPr sz="1400" dirty="0">
                <a:latin typeface="Carlito"/>
                <a:cs typeface="Carlito"/>
              </a:rPr>
              <a:t>added </a:t>
            </a:r>
            <a:r>
              <a:rPr sz="1400" spc="-10" dirty="0">
                <a:latin typeface="Carlito"/>
                <a:cs typeface="Carlito"/>
              </a:rPr>
              <a:t>are  </a:t>
            </a:r>
            <a:r>
              <a:rPr sz="1400" spc="-5" dirty="0">
                <a:latin typeface="Carlito"/>
                <a:cs typeface="Carlito"/>
              </a:rPr>
              <a:t>logical, you can </a:t>
            </a: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</a:rPr>
              <a:t>use 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</a:rPr>
              <a:t> 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6"/>
              </a:rPr>
              <a:t>the </a:t>
            </a:r>
            <a:r>
              <a:rPr sz="1400" spc="-10" dirty="0">
                <a:solidFill>
                  <a:srgbClr val="9F1F58"/>
                </a:solidFill>
                <a:latin typeface="Carlito"/>
                <a:cs typeface="Carlito"/>
                <a:hlinkClick r:id="rId6"/>
              </a:rPr>
              <a:t>navigation</a:t>
            </a:r>
            <a:r>
              <a:rPr sz="1400" spc="-20" dirty="0">
                <a:solidFill>
                  <a:srgbClr val="9F1F58"/>
                </a:solidFill>
                <a:latin typeface="Carlito"/>
                <a:cs typeface="Carlito"/>
                <a:hlinkClick r:id="rId6"/>
              </a:rPr>
              <a:t> 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6"/>
              </a:rPr>
              <a:t>pane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978770" y="3481832"/>
            <a:ext cx="573405" cy="12700"/>
          </a:xfrm>
          <a:custGeom>
            <a:avLst/>
            <a:gdLst/>
            <a:ahLst/>
            <a:cxnLst/>
            <a:rect l="l" t="t" r="r" b="b"/>
            <a:pathLst>
              <a:path w="573404" h="12700">
                <a:moveTo>
                  <a:pt x="573024" y="0"/>
                </a:moveTo>
                <a:lnTo>
                  <a:pt x="0" y="0"/>
                </a:lnTo>
                <a:lnTo>
                  <a:pt x="0" y="12191"/>
                </a:lnTo>
                <a:lnTo>
                  <a:pt x="573024" y="12191"/>
                </a:lnTo>
                <a:lnTo>
                  <a:pt x="573024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9967341" y="3271773"/>
            <a:ext cx="6438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9F1F58"/>
                </a:solidFill>
                <a:latin typeface="Carlito"/>
                <a:cs typeface="Carlito"/>
                <a:hlinkClick r:id="rId6"/>
              </a:rPr>
              <a:t>in</a:t>
            </a:r>
            <a:r>
              <a:rPr sz="1400" spc="-60" dirty="0">
                <a:solidFill>
                  <a:srgbClr val="9F1F58"/>
                </a:solidFill>
                <a:latin typeface="Carlito"/>
                <a:cs typeface="Carlito"/>
                <a:hlinkClick r:id="rId6"/>
              </a:rPr>
              <a:t> </a:t>
            </a:r>
            <a:r>
              <a:rPr sz="1400" spc="-20" dirty="0">
                <a:solidFill>
                  <a:srgbClr val="9F1F58"/>
                </a:solidFill>
                <a:latin typeface="Carlito"/>
                <a:cs typeface="Carlito"/>
                <a:hlinkClick r:id="rId6"/>
              </a:rPr>
              <a:t>Word</a:t>
            </a:r>
            <a:r>
              <a:rPr sz="1400" spc="-20" dirty="0">
                <a:latin typeface="Carlito"/>
                <a:cs typeface="Carlito"/>
                <a:hlinkClick r:id="rId6"/>
              </a:rPr>
              <a:t>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978770" y="4121911"/>
            <a:ext cx="1106805" cy="12700"/>
          </a:xfrm>
          <a:custGeom>
            <a:avLst/>
            <a:gdLst/>
            <a:ahLst/>
            <a:cxnLst/>
            <a:rect l="l" t="t" r="r" b="b"/>
            <a:pathLst>
              <a:path w="1106804" h="12700">
                <a:moveTo>
                  <a:pt x="1106424" y="0"/>
                </a:moveTo>
                <a:lnTo>
                  <a:pt x="0" y="0"/>
                </a:lnTo>
                <a:lnTo>
                  <a:pt x="0" y="12192"/>
                </a:lnTo>
                <a:lnTo>
                  <a:pt x="1106424" y="12192"/>
                </a:lnTo>
                <a:lnTo>
                  <a:pt x="1106424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9967341" y="3911853"/>
            <a:ext cx="11322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Video:</a:t>
            </a:r>
            <a:r>
              <a:rPr sz="1400" spc="-40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 </a:t>
            </a:r>
            <a:r>
              <a:rPr sz="1400" spc="-10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Improve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978770" y="4335271"/>
            <a:ext cx="1475740" cy="12700"/>
          </a:xfrm>
          <a:custGeom>
            <a:avLst/>
            <a:gdLst/>
            <a:ahLst/>
            <a:cxnLst/>
            <a:rect l="l" t="t" r="r" b="b"/>
            <a:pathLst>
              <a:path w="1475740" h="12700">
                <a:moveTo>
                  <a:pt x="1475231" y="0"/>
                </a:moveTo>
                <a:lnTo>
                  <a:pt x="0" y="0"/>
                </a:lnTo>
                <a:lnTo>
                  <a:pt x="0" y="12191"/>
                </a:lnTo>
                <a:lnTo>
                  <a:pt x="1475231" y="12191"/>
                </a:lnTo>
                <a:lnTo>
                  <a:pt x="1475231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967341" y="4125214"/>
            <a:ext cx="15024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accessibility in</a:t>
            </a:r>
            <a:r>
              <a:rPr sz="1400" spc="-60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 </a:t>
            </a:r>
            <a:r>
              <a:rPr sz="1400" spc="-25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Word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67341" y="4338269"/>
            <a:ext cx="14173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with 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heading</a:t>
            </a:r>
            <a:r>
              <a:rPr sz="1400" spc="-20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 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7"/>
              </a:rPr>
              <a:t>styles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978770" y="4548632"/>
            <a:ext cx="1391920" cy="12700"/>
          </a:xfrm>
          <a:custGeom>
            <a:avLst/>
            <a:gdLst/>
            <a:ahLst/>
            <a:cxnLst/>
            <a:rect l="l" t="t" r="r" b="b"/>
            <a:pathLst>
              <a:path w="1391920" h="12700">
                <a:moveTo>
                  <a:pt x="1391411" y="0"/>
                </a:moveTo>
                <a:lnTo>
                  <a:pt x="0" y="0"/>
                </a:lnTo>
                <a:lnTo>
                  <a:pt x="0" y="12192"/>
                </a:lnTo>
                <a:lnTo>
                  <a:pt x="1391411" y="12192"/>
                </a:lnTo>
                <a:lnTo>
                  <a:pt x="1391411" y="0"/>
                </a:lnTo>
                <a:close/>
              </a:path>
            </a:pathLst>
          </a:custGeom>
          <a:solidFill>
            <a:srgbClr val="9F1F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967341" y="4765675"/>
            <a:ext cx="158305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Video: </a:t>
            </a:r>
            <a:r>
              <a:rPr sz="1400" u="sng" spc="-1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Creating </a:t>
            </a: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slides </a:t>
            </a:r>
            <a:r>
              <a:rPr sz="1400" spc="-5" dirty="0">
                <a:solidFill>
                  <a:srgbClr val="9F1F58"/>
                </a:solidFill>
                <a:latin typeface="Carlito"/>
                <a:cs typeface="Carlito"/>
                <a:hlinkClick r:id="rId8"/>
              </a:rPr>
              <a:t> </a:t>
            </a:r>
            <a:r>
              <a:rPr sz="1400" u="sng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in </a:t>
            </a:r>
            <a:r>
              <a:rPr sz="1400" u="sng" spc="-1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PowerPoint </a:t>
            </a:r>
            <a:r>
              <a:rPr sz="1400" u="sng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with </a:t>
            </a:r>
            <a:r>
              <a:rPr sz="1400" dirty="0">
                <a:solidFill>
                  <a:srgbClr val="9F1F58"/>
                </a:solidFill>
                <a:latin typeface="Carlito"/>
                <a:cs typeface="Carlito"/>
                <a:hlinkClick r:id="rId8"/>
              </a:rPr>
              <a:t> </a:t>
            </a: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accessible </a:t>
            </a:r>
            <a:r>
              <a:rPr sz="1400" u="sng" spc="-1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structure </a:t>
            </a:r>
            <a:r>
              <a:rPr sz="1400" spc="-10" dirty="0">
                <a:solidFill>
                  <a:srgbClr val="9F1F58"/>
                </a:solidFill>
                <a:latin typeface="Carlito"/>
                <a:cs typeface="Carlito"/>
                <a:hlinkClick r:id="rId8"/>
              </a:rPr>
              <a:t> </a:t>
            </a:r>
            <a:r>
              <a:rPr sz="1400" u="sng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and reading</a:t>
            </a:r>
            <a:r>
              <a:rPr sz="1400" u="sng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 </a:t>
            </a:r>
            <a:r>
              <a:rPr sz="1400" u="sng" spc="-1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8"/>
              </a:rPr>
              <a:t>order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97226" y="6383223"/>
            <a:ext cx="8721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Content </a:t>
            </a:r>
            <a:r>
              <a:rPr sz="1600" spc="-5" dirty="0">
                <a:latin typeface="Carlito"/>
                <a:cs typeface="Carlito"/>
              </a:rPr>
              <a:t>adapted </a:t>
            </a:r>
            <a:r>
              <a:rPr sz="1600" spc="-15" dirty="0">
                <a:latin typeface="Carlito"/>
                <a:cs typeface="Carlito"/>
              </a:rPr>
              <a:t>from </a:t>
            </a:r>
            <a:r>
              <a:rPr sz="1600" u="heavy" spc="-1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Microsoft Office: </a:t>
            </a:r>
            <a:r>
              <a:rPr sz="1600" u="heavy" spc="-2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Make </a:t>
            </a:r>
            <a:r>
              <a:rPr sz="1600" u="heavy" spc="-1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your </a:t>
            </a:r>
            <a:r>
              <a:rPr sz="1600" u="heavy" spc="-3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Word </a:t>
            </a:r>
            <a:r>
              <a:rPr sz="1600" u="heavy" spc="-1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documents </a:t>
            </a:r>
            <a:r>
              <a:rPr sz="1600" u="heavy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accessible </a:t>
            </a:r>
            <a:r>
              <a:rPr sz="1600" u="heavy" spc="-1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to people </a:t>
            </a:r>
            <a:r>
              <a:rPr sz="1600" u="heavy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with</a:t>
            </a:r>
            <a:r>
              <a:rPr sz="1600" u="heavy" spc="330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 </a:t>
            </a:r>
            <a:r>
              <a:rPr sz="1600" u="heavy" spc="-5" dirty="0">
                <a:solidFill>
                  <a:srgbClr val="9F1F58"/>
                </a:solidFill>
                <a:uFill>
                  <a:solidFill>
                    <a:srgbClr val="9F1F58"/>
                  </a:solidFill>
                </a:uFill>
                <a:latin typeface="Carlito"/>
                <a:cs typeface="Carlito"/>
                <a:hlinkClick r:id="rId9"/>
              </a:rPr>
              <a:t>disabilities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618232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69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69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4022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10400" y="1342644"/>
            <a:ext cx="2563495" cy="4693920"/>
          </a:xfrm>
          <a:custGeom>
            <a:avLst/>
            <a:gdLst/>
            <a:ahLst/>
            <a:cxnLst/>
            <a:rect l="l" t="t" r="r" b="b"/>
            <a:pathLst>
              <a:path w="2563495" h="4693920">
                <a:moveTo>
                  <a:pt x="0" y="427227"/>
                </a:moveTo>
                <a:lnTo>
                  <a:pt x="2506" y="380674"/>
                </a:lnTo>
                <a:lnTo>
                  <a:pt x="9853" y="335573"/>
                </a:lnTo>
                <a:lnTo>
                  <a:pt x="21778" y="292185"/>
                </a:lnTo>
                <a:lnTo>
                  <a:pt x="38023" y="250771"/>
                </a:lnTo>
                <a:lnTo>
                  <a:pt x="58325" y="211591"/>
                </a:lnTo>
                <a:lnTo>
                  <a:pt x="82426" y="174906"/>
                </a:lnTo>
                <a:lnTo>
                  <a:pt x="110063" y="140976"/>
                </a:lnTo>
                <a:lnTo>
                  <a:pt x="140976" y="110063"/>
                </a:lnTo>
                <a:lnTo>
                  <a:pt x="174906" y="82426"/>
                </a:lnTo>
                <a:lnTo>
                  <a:pt x="211591" y="58325"/>
                </a:lnTo>
                <a:lnTo>
                  <a:pt x="250771" y="38023"/>
                </a:lnTo>
                <a:lnTo>
                  <a:pt x="292185" y="21778"/>
                </a:lnTo>
                <a:lnTo>
                  <a:pt x="335573" y="9853"/>
                </a:lnTo>
                <a:lnTo>
                  <a:pt x="380674" y="2506"/>
                </a:lnTo>
                <a:lnTo>
                  <a:pt x="427227" y="0"/>
                </a:lnTo>
                <a:lnTo>
                  <a:pt x="2136140" y="0"/>
                </a:lnTo>
                <a:lnTo>
                  <a:pt x="2182693" y="2506"/>
                </a:lnTo>
                <a:lnTo>
                  <a:pt x="2227794" y="9853"/>
                </a:lnTo>
                <a:lnTo>
                  <a:pt x="2271182" y="21778"/>
                </a:lnTo>
                <a:lnTo>
                  <a:pt x="2312596" y="38023"/>
                </a:lnTo>
                <a:lnTo>
                  <a:pt x="2351776" y="58325"/>
                </a:lnTo>
                <a:lnTo>
                  <a:pt x="2388461" y="82426"/>
                </a:lnTo>
                <a:lnTo>
                  <a:pt x="2422391" y="110063"/>
                </a:lnTo>
                <a:lnTo>
                  <a:pt x="2453304" y="140976"/>
                </a:lnTo>
                <a:lnTo>
                  <a:pt x="2480941" y="174906"/>
                </a:lnTo>
                <a:lnTo>
                  <a:pt x="2505042" y="211591"/>
                </a:lnTo>
                <a:lnTo>
                  <a:pt x="2525344" y="250771"/>
                </a:lnTo>
                <a:lnTo>
                  <a:pt x="2541589" y="292185"/>
                </a:lnTo>
                <a:lnTo>
                  <a:pt x="2553514" y="335573"/>
                </a:lnTo>
                <a:lnTo>
                  <a:pt x="2560861" y="380674"/>
                </a:lnTo>
                <a:lnTo>
                  <a:pt x="2563368" y="427227"/>
                </a:lnTo>
                <a:lnTo>
                  <a:pt x="2563368" y="4266679"/>
                </a:lnTo>
                <a:lnTo>
                  <a:pt x="2560861" y="4313233"/>
                </a:lnTo>
                <a:lnTo>
                  <a:pt x="2553514" y="4358334"/>
                </a:lnTo>
                <a:lnTo>
                  <a:pt x="2541589" y="4401723"/>
                </a:lnTo>
                <a:lnTo>
                  <a:pt x="2525344" y="4443138"/>
                </a:lnTo>
                <a:lnTo>
                  <a:pt x="2505042" y="4482319"/>
                </a:lnTo>
                <a:lnTo>
                  <a:pt x="2480941" y="4519005"/>
                </a:lnTo>
                <a:lnTo>
                  <a:pt x="2453304" y="4552936"/>
                </a:lnTo>
                <a:lnTo>
                  <a:pt x="2422391" y="4583851"/>
                </a:lnTo>
                <a:lnTo>
                  <a:pt x="2388461" y="4611489"/>
                </a:lnTo>
                <a:lnTo>
                  <a:pt x="2351776" y="4635590"/>
                </a:lnTo>
                <a:lnTo>
                  <a:pt x="2312596" y="4655894"/>
                </a:lnTo>
                <a:lnTo>
                  <a:pt x="2271182" y="4672139"/>
                </a:lnTo>
                <a:lnTo>
                  <a:pt x="2227794" y="4684066"/>
                </a:lnTo>
                <a:lnTo>
                  <a:pt x="2182693" y="4691413"/>
                </a:lnTo>
                <a:lnTo>
                  <a:pt x="2136140" y="4693920"/>
                </a:lnTo>
                <a:lnTo>
                  <a:pt x="427227" y="4693920"/>
                </a:lnTo>
                <a:lnTo>
                  <a:pt x="380674" y="4691413"/>
                </a:lnTo>
                <a:lnTo>
                  <a:pt x="335573" y="4684066"/>
                </a:lnTo>
                <a:lnTo>
                  <a:pt x="292185" y="4672139"/>
                </a:lnTo>
                <a:lnTo>
                  <a:pt x="250771" y="4655894"/>
                </a:lnTo>
                <a:lnTo>
                  <a:pt x="211591" y="4635590"/>
                </a:lnTo>
                <a:lnTo>
                  <a:pt x="174906" y="4611489"/>
                </a:lnTo>
                <a:lnTo>
                  <a:pt x="140976" y="4583851"/>
                </a:lnTo>
                <a:lnTo>
                  <a:pt x="110063" y="4552936"/>
                </a:lnTo>
                <a:lnTo>
                  <a:pt x="82426" y="4519005"/>
                </a:lnTo>
                <a:lnTo>
                  <a:pt x="58325" y="4482319"/>
                </a:lnTo>
                <a:lnTo>
                  <a:pt x="38023" y="4443138"/>
                </a:lnTo>
                <a:lnTo>
                  <a:pt x="21778" y="4401723"/>
                </a:lnTo>
                <a:lnTo>
                  <a:pt x="9853" y="4358334"/>
                </a:lnTo>
                <a:lnTo>
                  <a:pt x="2506" y="4313233"/>
                </a:lnTo>
                <a:lnTo>
                  <a:pt x="0" y="4266679"/>
                </a:lnTo>
                <a:lnTo>
                  <a:pt x="0" y="427227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76274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220467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8365" y="2572892"/>
            <a:ext cx="933450" cy="20694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400" dirty="0">
                <a:solidFill>
                  <a:srgbClr val="5F2B5C"/>
                </a:solidFill>
                <a:latin typeface="Carlito"/>
                <a:cs typeface="Carlito"/>
              </a:rPr>
              <a:t>C</a:t>
            </a:r>
            <a:endParaRPr sz="1340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7256" y="262254"/>
            <a:ext cx="14077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marR="5080" indent="-17399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Colour</a:t>
            </a:r>
            <a:r>
              <a:rPr sz="24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and  </a:t>
            </a: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contrast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0351" y="1271016"/>
            <a:ext cx="1110996" cy="1110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8232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8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8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6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8" y="0"/>
                </a:lnTo>
                <a:close/>
              </a:path>
            </a:pathLst>
          </a:custGeom>
          <a:solidFill>
            <a:srgbClr val="5F2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6598" y="546353"/>
            <a:ext cx="1211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000" b="1" spc="-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2194" y="1564639"/>
            <a:ext cx="1503045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rlito"/>
                <a:cs typeface="Carlito"/>
              </a:rPr>
              <a:t>Ensure </a:t>
            </a:r>
            <a:r>
              <a:rPr sz="1400" spc="-5" dirty="0">
                <a:latin typeface="Carlito"/>
                <a:cs typeface="Carlito"/>
              </a:rPr>
              <a:t>that colour </a:t>
            </a:r>
            <a:r>
              <a:rPr sz="1400" dirty="0">
                <a:latin typeface="Carlito"/>
                <a:cs typeface="Carlito"/>
              </a:rPr>
              <a:t>is  </a:t>
            </a:r>
            <a:r>
              <a:rPr sz="1400" spc="-5" dirty="0">
                <a:latin typeface="Carlito"/>
                <a:cs typeface="Carlito"/>
              </a:rPr>
              <a:t>not the </a:t>
            </a:r>
            <a:r>
              <a:rPr sz="1400" dirty="0">
                <a:latin typeface="Carlito"/>
                <a:cs typeface="Carlito"/>
              </a:rPr>
              <a:t>only </a:t>
            </a:r>
            <a:r>
              <a:rPr sz="1400" spc="-5" dirty="0">
                <a:latin typeface="Carlito"/>
                <a:cs typeface="Carlito"/>
              </a:rPr>
              <a:t>means  of </a:t>
            </a:r>
            <a:r>
              <a:rPr sz="1400" spc="-10" dirty="0">
                <a:latin typeface="Carlito"/>
                <a:cs typeface="Carlito"/>
              </a:rPr>
              <a:t>conveying  </a:t>
            </a:r>
            <a:r>
              <a:rPr sz="1400" spc="-5" dirty="0">
                <a:latin typeface="Carlito"/>
                <a:cs typeface="Carlito"/>
              </a:rPr>
              <a:t>information.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2194" y="2631439"/>
            <a:ext cx="149733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rlito"/>
                <a:cs typeface="Carlito"/>
              </a:rPr>
              <a:t>Use </a:t>
            </a:r>
            <a:r>
              <a:rPr sz="1400" spc="-5" dirty="0">
                <a:latin typeface="Carlito"/>
                <a:cs typeface="Carlito"/>
              </a:rPr>
              <a:t>sufficient  </a:t>
            </a:r>
            <a:r>
              <a:rPr sz="1400" spc="-10" dirty="0">
                <a:latin typeface="Carlito"/>
                <a:cs typeface="Carlito"/>
              </a:rPr>
              <a:t>contrast for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spc="-5" dirty="0">
                <a:latin typeface="Carlito"/>
                <a:cs typeface="Carlito"/>
              </a:rPr>
              <a:t>and  </a:t>
            </a:r>
            <a:r>
              <a:rPr sz="1400" spc="-10" dirty="0">
                <a:latin typeface="Carlito"/>
                <a:cs typeface="Carlito"/>
              </a:rPr>
              <a:t>background colours.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40223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3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5F2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99684" y="546353"/>
            <a:ext cx="1470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find</a:t>
            </a:r>
            <a:r>
              <a:rPr sz="20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4821" y="1564639"/>
            <a:ext cx="144780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find insufficient  colour </a:t>
            </a:r>
            <a:r>
              <a:rPr sz="1400" spc="-10" dirty="0">
                <a:latin typeface="Carlito"/>
                <a:cs typeface="Carlito"/>
              </a:rPr>
              <a:t>contrast,</a:t>
            </a:r>
            <a:r>
              <a:rPr sz="1400" spc="-9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use  </a:t>
            </a:r>
            <a:r>
              <a:rPr sz="1400" spc="-5" dirty="0">
                <a:latin typeface="Carlito"/>
                <a:cs typeface="Carlito"/>
                <a:hlinkClick r:id="rId4"/>
              </a:rPr>
              <a:t>the </a:t>
            </a:r>
            <a:r>
              <a:rPr sz="1400" u="sng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4"/>
              </a:rPr>
              <a:t>Accessibility </a:t>
            </a:r>
            <a:r>
              <a:rPr sz="1400" dirty="0">
                <a:solidFill>
                  <a:srgbClr val="5F2B5C"/>
                </a:solidFill>
                <a:latin typeface="Carlito"/>
                <a:cs typeface="Carlito"/>
                <a:hlinkClick r:id="rId4"/>
              </a:rPr>
              <a:t> </a:t>
            </a:r>
            <a:r>
              <a:rPr sz="1400" u="sng" spc="-30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4"/>
              </a:rPr>
              <a:t>Checker</a:t>
            </a:r>
            <a:r>
              <a:rPr sz="1400" spc="-30" dirty="0">
                <a:latin typeface="Carlito"/>
                <a:cs typeface="Carlito"/>
                <a:hlinkClick r:id="rId4"/>
              </a:rPr>
              <a:t>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44821" y="2631439"/>
            <a:ext cx="158178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40" dirty="0">
                <a:latin typeface="Carlito"/>
                <a:cs typeface="Carlito"/>
              </a:rPr>
              <a:t>You </a:t>
            </a:r>
            <a:r>
              <a:rPr sz="1400" spc="-5" dirty="0">
                <a:latin typeface="Carlito"/>
                <a:cs typeface="Carlito"/>
              </a:rPr>
              <a:t>can </a:t>
            </a:r>
            <a:r>
              <a:rPr sz="1400" dirty="0">
                <a:latin typeface="Carlito"/>
                <a:cs typeface="Carlito"/>
              </a:rPr>
              <a:t>also look</a:t>
            </a:r>
            <a:r>
              <a:rPr sz="1400" spc="-40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for</a:t>
            </a:r>
            <a:endParaRPr sz="1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dirty="0">
                <a:latin typeface="Carlito"/>
                <a:cs typeface="Carlito"/>
              </a:rPr>
              <a:t>in</a:t>
            </a:r>
            <a:r>
              <a:rPr sz="1400" spc="1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your</a:t>
            </a:r>
            <a:endParaRPr sz="140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</a:pPr>
            <a:r>
              <a:rPr sz="1400" spc="-10" dirty="0">
                <a:latin typeface="Carlito"/>
                <a:cs typeface="Carlito"/>
              </a:rPr>
              <a:t>document </a:t>
            </a:r>
            <a:r>
              <a:rPr sz="1400" spc="-15" dirty="0">
                <a:latin typeface="Carlito"/>
                <a:cs typeface="Carlito"/>
              </a:rPr>
              <a:t>that’s </a:t>
            </a:r>
            <a:r>
              <a:rPr sz="1400" spc="-10" dirty="0">
                <a:latin typeface="Carlito"/>
                <a:cs typeface="Carlito"/>
              </a:rPr>
              <a:t>hard  to </a:t>
            </a:r>
            <a:r>
              <a:rPr sz="1400" spc="-5" dirty="0">
                <a:latin typeface="Carlito"/>
                <a:cs typeface="Carlito"/>
              </a:rPr>
              <a:t>read or </a:t>
            </a:r>
            <a:r>
              <a:rPr sz="1400" spc="-10" dirty="0">
                <a:latin typeface="Carlito"/>
                <a:cs typeface="Carlito"/>
              </a:rPr>
              <a:t>to  </a:t>
            </a:r>
            <a:r>
              <a:rPr sz="1400" spc="-5" dirty="0">
                <a:latin typeface="Carlito"/>
                <a:cs typeface="Carlito"/>
              </a:rPr>
              <a:t>distinguish </a:t>
            </a:r>
            <a:r>
              <a:rPr sz="1400" spc="-10" dirty="0">
                <a:latin typeface="Carlito"/>
                <a:cs typeface="Carlito"/>
              </a:rPr>
              <a:t>from </a:t>
            </a:r>
            <a:r>
              <a:rPr sz="1400" spc="-5" dirty="0">
                <a:latin typeface="Carlito"/>
                <a:cs typeface="Carlito"/>
              </a:rPr>
              <a:t>the  </a:t>
            </a:r>
            <a:r>
              <a:rPr sz="1400" spc="-10" dirty="0">
                <a:latin typeface="Carlito"/>
                <a:cs typeface="Carlito"/>
              </a:rPr>
              <a:t>background.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010400" y="344424"/>
            <a:ext cx="2563495" cy="767080"/>
          </a:xfrm>
          <a:custGeom>
            <a:avLst/>
            <a:gdLst/>
            <a:ahLst/>
            <a:cxnLst/>
            <a:rect l="l" t="t" r="r" b="b"/>
            <a:pathLst>
              <a:path w="2563495" h="767080">
                <a:moveTo>
                  <a:pt x="2435605" y="0"/>
                </a:moveTo>
                <a:lnTo>
                  <a:pt x="127761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2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1" y="766572"/>
                </a:lnTo>
                <a:lnTo>
                  <a:pt x="2435605" y="766572"/>
                </a:lnTo>
                <a:lnTo>
                  <a:pt x="2485358" y="756538"/>
                </a:lnTo>
                <a:lnTo>
                  <a:pt x="2525966" y="729170"/>
                </a:lnTo>
                <a:lnTo>
                  <a:pt x="2553335" y="688562"/>
                </a:lnTo>
                <a:lnTo>
                  <a:pt x="2563368" y="638810"/>
                </a:lnTo>
                <a:lnTo>
                  <a:pt x="2563368" y="127762"/>
                </a:lnTo>
                <a:lnTo>
                  <a:pt x="2553334" y="78009"/>
                </a:lnTo>
                <a:lnTo>
                  <a:pt x="2525966" y="37401"/>
                </a:lnTo>
                <a:lnTo>
                  <a:pt x="2485358" y="10032"/>
                </a:lnTo>
                <a:lnTo>
                  <a:pt x="2435605" y="0"/>
                </a:lnTo>
                <a:close/>
              </a:path>
            </a:pathLst>
          </a:custGeom>
          <a:solidFill>
            <a:srgbClr val="5F2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769097" y="546353"/>
            <a:ext cx="10477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Why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14361" y="1564639"/>
            <a:ext cx="2005330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People </a:t>
            </a:r>
            <a:r>
              <a:rPr sz="1400" dirty="0">
                <a:latin typeface="Carlito"/>
                <a:cs typeface="Carlito"/>
              </a:rPr>
              <a:t>who </a:t>
            </a:r>
            <a:r>
              <a:rPr sz="1400" spc="-10" dirty="0">
                <a:latin typeface="Carlito"/>
                <a:cs typeface="Carlito"/>
              </a:rPr>
              <a:t>are </a:t>
            </a:r>
            <a:r>
              <a:rPr sz="1400" spc="-5" dirty="0">
                <a:latin typeface="Carlito"/>
                <a:cs typeface="Carlito"/>
              </a:rPr>
              <a:t>blind, </a:t>
            </a:r>
            <a:r>
              <a:rPr sz="1400" spc="-15" dirty="0">
                <a:latin typeface="Carlito"/>
                <a:cs typeface="Carlito"/>
              </a:rPr>
              <a:t>have  </a:t>
            </a:r>
            <a:r>
              <a:rPr sz="1400" dirty="0">
                <a:latin typeface="Carlito"/>
                <a:cs typeface="Carlito"/>
              </a:rPr>
              <a:t>low vision, or </a:t>
            </a:r>
            <a:r>
              <a:rPr sz="1400" spc="-10" dirty="0">
                <a:latin typeface="Carlito"/>
                <a:cs typeface="Carlito"/>
              </a:rPr>
              <a:t>are </a:t>
            </a:r>
            <a:r>
              <a:rPr sz="1400" spc="-5" dirty="0">
                <a:latin typeface="Carlito"/>
                <a:cs typeface="Carlito"/>
              </a:rPr>
              <a:t>colour-  blind might miss out </a:t>
            </a:r>
            <a:r>
              <a:rPr sz="1400" dirty="0">
                <a:latin typeface="Carlito"/>
                <a:cs typeface="Carlito"/>
              </a:rPr>
              <a:t>on </a:t>
            </a:r>
            <a:r>
              <a:rPr sz="1400" spc="-5" dirty="0">
                <a:latin typeface="Carlito"/>
                <a:cs typeface="Carlito"/>
              </a:rPr>
              <a:t>the  meaning </a:t>
            </a:r>
            <a:r>
              <a:rPr sz="1400" spc="-15" dirty="0">
                <a:latin typeface="Carlito"/>
                <a:cs typeface="Carlito"/>
              </a:rPr>
              <a:t>conveyed </a:t>
            </a:r>
            <a:r>
              <a:rPr sz="1400" spc="-10" dirty="0">
                <a:latin typeface="Carlito"/>
                <a:cs typeface="Carlito"/>
              </a:rPr>
              <a:t>by  colours </a:t>
            </a:r>
            <a:r>
              <a:rPr sz="1400" spc="-5" dirty="0">
                <a:latin typeface="Carlito"/>
                <a:cs typeface="Carlito"/>
              </a:rPr>
              <a:t>alone </a:t>
            </a:r>
            <a:r>
              <a:rPr sz="1400" dirty="0">
                <a:latin typeface="Carlito"/>
                <a:cs typeface="Carlito"/>
              </a:rPr>
              <a:t>so </a:t>
            </a:r>
            <a:r>
              <a:rPr sz="1400" spc="-5" dirty="0">
                <a:latin typeface="Carlito"/>
                <a:cs typeface="Carlito"/>
              </a:rPr>
              <a:t>use other  distinguishing </a:t>
            </a:r>
            <a:r>
              <a:rPr sz="1400" spc="-10" dirty="0">
                <a:latin typeface="Carlito"/>
                <a:cs typeface="Carlito"/>
              </a:rPr>
              <a:t>factors</a:t>
            </a:r>
            <a:r>
              <a:rPr sz="140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too.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14361" y="3058413"/>
            <a:ext cx="2034539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If your </a:t>
            </a:r>
            <a:r>
              <a:rPr sz="1400" spc="-10" dirty="0">
                <a:latin typeface="Carlito"/>
                <a:cs typeface="Carlito"/>
              </a:rPr>
              <a:t>document </a:t>
            </a:r>
            <a:r>
              <a:rPr sz="1400" spc="-5" dirty="0">
                <a:latin typeface="Carlito"/>
                <a:cs typeface="Carlito"/>
              </a:rPr>
              <a:t>has </a:t>
            </a:r>
            <a:r>
              <a:rPr sz="1400" dirty="0">
                <a:latin typeface="Carlito"/>
                <a:cs typeface="Carlito"/>
              </a:rPr>
              <a:t>a </a:t>
            </a:r>
            <a:r>
              <a:rPr sz="1400" spc="-5" dirty="0">
                <a:latin typeface="Carlito"/>
                <a:cs typeface="Carlito"/>
              </a:rPr>
              <a:t>high  level of </a:t>
            </a:r>
            <a:r>
              <a:rPr sz="1400" spc="-10" dirty="0">
                <a:latin typeface="Carlito"/>
                <a:cs typeface="Carlito"/>
              </a:rPr>
              <a:t>contrast </a:t>
            </a:r>
            <a:r>
              <a:rPr sz="1400" spc="-5" dirty="0">
                <a:latin typeface="Carlito"/>
                <a:cs typeface="Carlito"/>
              </a:rPr>
              <a:t>between 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spc="-5" dirty="0">
                <a:latin typeface="Carlito"/>
                <a:cs typeface="Carlito"/>
              </a:rPr>
              <a:t>and </a:t>
            </a:r>
            <a:r>
              <a:rPr sz="1400" spc="-10" dirty="0">
                <a:latin typeface="Carlito"/>
                <a:cs typeface="Carlito"/>
              </a:rPr>
              <a:t>background, more  </a:t>
            </a:r>
            <a:r>
              <a:rPr sz="1400" dirty="0">
                <a:latin typeface="Carlito"/>
                <a:cs typeface="Carlito"/>
              </a:rPr>
              <a:t>people </a:t>
            </a:r>
            <a:r>
              <a:rPr sz="1400" spc="-5" dirty="0">
                <a:latin typeface="Carlito"/>
                <a:cs typeface="Carlito"/>
              </a:rPr>
              <a:t>can see and use the  </a:t>
            </a:r>
            <a:r>
              <a:rPr sz="1400" spc="-10" dirty="0">
                <a:latin typeface="Carlito"/>
                <a:cs typeface="Carlito"/>
              </a:rPr>
              <a:t>content.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09404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5F2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040873" y="546353"/>
            <a:ext cx="1327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67341" y="1564639"/>
            <a:ext cx="138747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5"/>
              </a:rPr>
              <a:t>Use </a:t>
            </a:r>
            <a:r>
              <a:rPr sz="1400" u="sng" spc="-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5"/>
              </a:rPr>
              <a:t>accessible </a:t>
            </a:r>
            <a:r>
              <a:rPr sz="1400" u="sng" spc="-1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5"/>
              </a:rPr>
              <a:t>text </a:t>
            </a:r>
            <a:r>
              <a:rPr sz="1400" spc="-15" dirty="0">
                <a:solidFill>
                  <a:srgbClr val="5F2B5C"/>
                </a:solid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5"/>
              </a:rPr>
              <a:t>colour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67341" y="2204720"/>
            <a:ext cx="138747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6"/>
              </a:rPr>
              <a:t>Use </a:t>
            </a:r>
            <a:r>
              <a:rPr sz="1400" u="sng" spc="-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6"/>
              </a:rPr>
              <a:t>accessible </a:t>
            </a:r>
            <a:r>
              <a:rPr sz="1400" u="sng" spc="-1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6"/>
              </a:rPr>
              <a:t>text </a:t>
            </a:r>
            <a:r>
              <a:rPr sz="1400" spc="-15" dirty="0">
                <a:solidFill>
                  <a:srgbClr val="5F2B5C"/>
                </a:solidFill>
                <a:latin typeface="Carlito"/>
                <a:cs typeface="Carlito"/>
                <a:hlinkClick r:id="rId6"/>
              </a:rPr>
              <a:t> </a:t>
            </a:r>
            <a:r>
              <a:rPr sz="1400" u="sng" spc="-10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6"/>
              </a:rPr>
              <a:t>format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67341" y="3058413"/>
            <a:ext cx="14554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rgbClr val="5F2B5C"/>
                </a:solidFill>
                <a:latin typeface="Carlito"/>
                <a:cs typeface="Carlito"/>
              </a:rPr>
              <a:t>Tools </a:t>
            </a:r>
            <a:r>
              <a:rPr sz="1400" b="1" spc="-10" dirty="0">
                <a:solidFill>
                  <a:srgbClr val="5F2B5C"/>
                </a:solidFill>
                <a:latin typeface="Carlito"/>
                <a:cs typeface="Carlito"/>
              </a:rPr>
              <a:t>for </a:t>
            </a:r>
            <a:r>
              <a:rPr sz="1400" b="1" spc="-5" dirty="0">
                <a:solidFill>
                  <a:srgbClr val="5F2B5C"/>
                </a:solidFill>
                <a:latin typeface="Carlito"/>
                <a:cs typeface="Carlito"/>
              </a:rPr>
              <a:t>checking  colour </a:t>
            </a:r>
            <a:r>
              <a:rPr sz="1400" b="1" dirty="0">
                <a:solidFill>
                  <a:srgbClr val="5F2B5C"/>
                </a:solidFill>
                <a:latin typeface="Carlito"/>
                <a:cs typeface="Carlito"/>
              </a:rPr>
              <a:t>and</a:t>
            </a:r>
            <a:r>
              <a:rPr sz="1400" b="1" spc="-80" dirty="0">
                <a:solidFill>
                  <a:srgbClr val="5F2B5C"/>
                </a:solidFill>
                <a:latin typeface="Carlito"/>
                <a:cs typeface="Carlito"/>
              </a:rPr>
              <a:t> </a:t>
            </a:r>
            <a:r>
              <a:rPr sz="1400" b="1" spc="-10" dirty="0">
                <a:solidFill>
                  <a:srgbClr val="5F2B5C"/>
                </a:solidFill>
                <a:latin typeface="Carlito"/>
                <a:cs typeface="Carlito"/>
              </a:rPr>
              <a:t>contrast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67341" y="3698494"/>
            <a:ext cx="11512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F2B5C"/>
                </a:solidFill>
                <a:latin typeface="Carlito"/>
                <a:cs typeface="Carlito"/>
                <a:hlinkClick r:id="rId7"/>
              </a:rPr>
              <a:t>Google</a:t>
            </a:r>
            <a:r>
              <a:rPr sz="1400" spc="-45" dirty="0">
                <a:solidFill>
                  <a:srgbClr val="5F2B5C"/>
                </a:solidFill>
                <a:latin typeface="Carlito"/>
                <a:cs typeface="Carlito"/>
                <a:hlinkClick r:id="rId7"/>
              </a:rPr>
              <a:t> </a:t>
            </a:r>
            <a:r>
              <a:rPr sz="1400" spc="-10" dirty="0">
                <a:solidFill>
                  <a:srgbClr val="5F2B5C"/>
                </a:solidFill>
                <a:latin typeface="Carlito"/>
                <a:cs typeface="Carlito"/>
                <a:hlinkClick r:id="rId7"/>
              </a:rPr>
              <a:t>Chrome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978771" y="3908551"/>
            <a:ext cx="1156970" cy="226060"/>
          </a:xfrm>
          <a:custGeom>
            <a:avLst/>
            <a:gdLst/>
            <a:ahLst/>
            <a:cxnLst/>
            <a:rect l="l" t="t" r="r" b="b"/>
            <a:pathLst>
              <a:path w="1156970" h="226060">
                <a:moveTo>
                  <a:pt x="1126236" y="0"/>
                </a:moveTo>
                <a:lnTo>
                  <a:pt x="0" y="0"/>
                </a:lnTo>
                <a:lnTo>
                  <a:pt x="0" y="12192"/>
                </a:lnTo>
                <a:lnTo>
                  <a:pt x="1126236" y="12192"/>
                </a:lnTo>
                <a:lnTo>
                  <a:pt x="1126236" y="0"/>
                </a:lnTo>
                <a:close/>
              </a:path>
              <a:path w="1156970" h="226060">
                <a:moveTo>
                  <a:pt x="1156716" y="213360"/>
                </a:moveTo>
                <a:lnTo>
                  <a:pt x="0" y="213360"/>
                </a:lnTo>
                <a:lnTo>
                  <a:pt x="0" y="225552"/>
                </a:lnTo>
                <a:lnTo>
                  <a:pt x="1156716" y="225552"/>
                </a:lnTo>
                <a:lnTo>
                  <a:pt x="1156716" y="213360"/>
                </a:lnTo>
                <a:close/>
              </a:path>
            </a:pathLst>
          </a:custGeom>
          <a:solidFill>
            <a:srgbClr val="5F2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967341" y="3911853"/>
            <a:ext cx="1182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F2B5C"/>
                </a:solidFill>
                <a:latin typeface="Carlito"/>
                <a:cs typeface="Carlito"/>
                <a:hlinkClick r:id="rId7"/>
              </a:rPr>
              <a:t>NoCoffee</a:t>
            </a:r>
            <a:r>
              <a:rPr sz="1400" spc="-90" dirty="0">
                <a:solidFill>
                  <a:srgbClr val="5F2B5C"/>
                </a:solidFill>
                <a:latin typeface="Carlito"/>
                <a:cs typeface="Carlito"/>
                <a:hlinkClick r:id="rId7"/>
              </a:rPr>
              <a:t> </a:t>
            </a:r>
            <a:r>
              <a:rPr sz="1400" spc="-5" dirty="0">
                <a:solidFill>
                  <a:srgbClr val="5F2B5C"/>
                </a:solidFill>
                <a:latin typeface="Carlito"/>
                <a:cs typeface="Carlito"/>
                <a:hlinkClick r:id="rId7"/>
              </a:rPr>
              <a:t>Vision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67341" y="4125214"/>
            <a:ext cx="7226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5F2B5C"/>
                </a:solidFill>
                <a:latin typeface="Carlito"/>
                <a:cs typeface="Carlito"/>
                <a:hlinkClick r:id="rId7"/>
              </a:rPr>
              <a:t>Simulator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978771" y="4335271"/>
            <a:ext cx="1132840" cy="439420"/>
          </a:xfrm>
          <a:custGeom>
            <a:avLst/>
            <a:gdLst/>
            <a:ahLst/>
            <a:cxnLst/>
            <a:rect l="l" t="t" r="r" b="b"/>
            <a:pathLst>
              <a:path w="1132840" h="439420">
                <a:moveTo>
                  <a:pt x="697992" y="0"/>
                </a:moveTo>
                <a:lnTo>
                  <a:pt x="0" y="0"/>
                </a:lnTo>
                <a:lnTo>
                  <a:pt x="0" y="12192"/>
                </a:lnTo>
                <a:lnTo>
                  <a:pt x="697992" y="12192"/>
                </a:lnTo>
                <a:lnTo>
                  <a:pt x="697992" y="0"/>
                </a:lnTo>
                <a:close/>
              </a:path>
              <a:path w="1132840" h="439420">
                <a:moveTo>
                  <a:pt x="1132332" y="426720"/>
                </a:moveTo>
                <a:lnTo>
                  <a:pt x="0" y="426720"/>
                </a:lnTo>
                <a:lnTo>
                  <a:pt x="0" y="438912"/>
                </a:lnTo>
                <a:lnTo>
                  <a:pt x="1132332" y="438912"/>
                </a:lnTo>
                <a:lnTo>
                  <a:pt x="1132332" y="426720"/>
                </a:lnTo>
                <a:close/>
              </a:path>
            </a:pathLst>
          </a:custGeom>
          <a:solidFill>
            <a:srgbClr val="5F2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9967341" y="4552315"/>
            <a:ext cx="11576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F2B5C"/>
                </a:solidFill>
                <a:latin typeface="Carlito"/>
                <a:cs typeface="Carlito"/>
                <a:hlinkClick r:id="rId8"/>
              </a:rPr>
              <a:t>Colour</a:t>
            </a:r>
            <a:r>
              <a:rPr sz="1400" spc="-50" dirty="0">
                <a:solidFill>
                  <a:srgbClr val="5F2B5C"/>
                </a:solidFill>
                <a:latin typeface="Carlito"/>
                <a:cs typeface="Carlito"/>
                <a:hlinkClick r:id="rId8"/>
              </a:rPr>
              <a:t> </a:t>
            </a:r>
            <a:r>
              <a:rPr sz="1400" spc="-10" dirty="0">
                <a:solidFill>
                  <a:srgbClr val="5F2B5C"/>
                </a:solidFill>
                <a:latin typeface="Carlito"/>
                <a:cs typeface="Carlito"/>
                <a:hlinkClick r:id="rId8"/>
              </a:rPr>
              <a:t>Contrast  </a:t>
            </a:r>
            <a:r>
              <a:rPr sz="1400" u="sng" spc="-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8"/>
              </a:rPr>
              <a:t>Analyser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97226" y="6383223"/>
            <a:ext cx="8721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Content </a:t>
            </a:r>
            <a:r>
              <a:rPr sz="1600" spc="-5" dirty="0">
                <a:latin typeface="Carlito"/>
                <a:cs typeface="Carlito"/>
              </a:rPr>
              <a:t>adapted </a:t>
            </a:r>
            <a:r>
              <a:rPr sz="1600" spc="-15" dirty="0">
                <a:latin typeface="Carlito"/>
                <a:cs typeface="Carlito"/>
              </a:rPr>
              <a:t>from </a:t>
            </a:r>
            <a:r>
              <a:rPr sz="1600" u="heavy" spc="-10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Microsoft Office: </a:t>
            </a:r>
            <a:r>
              <a:rPr sz="1600" u="heavy" spc="-20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Make </a:t>
            </a:r>
            <a:r>
              <a:rPr sz="1600" u="heavy" spc="-1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your </a:t>
            </a:r>
            <a:r>
              <a:rPr sz="1600" u="heavy" spc="-3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Word </a:t>
            </a:r>
            <a:r>
              <a:rPr sz="1600" u="heavy" spc="-10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documents </a:t>
            </a:r>
            <a:r>
              <a:rPr sz="1600" u="heavy" spc="-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accessible </a:t>
            </a:r>
            <a:r>
              <a:rPr sz="1600" u="heavy" spc="-10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to people </a:t>
            </a:r>
            <a:r>
              <a:rPr sz="1600" u="heavy" spc="-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with</a:t>
            </a:r>
            <a:r>
              <a:rPr sz="1600" u="heavy" spc="330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 </a:t>
            </a:r>
            <a:r>
              <a:rPr sz="1600" u="heavy" spc="-5" dirty="0">
                <a:solidFill>
                  <a:srgbClr val="5F2B5C"/>
                </a:solidFill>
                <a:uFill>
                  <a:solidFill>
                    <a:srgbClr val="5F2B5C"/>
                  </a:solidFill>
                </a:uFill>
                <a:latin typeface="Carlito"/>
                <a:cs typeface="Carlito"/>
                <a:hlinkClick r:id="rId9"/>
              </a:rPr>
              <a:t>disabilities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618232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69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69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5F2B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4022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5F2B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10400" y="1342644"/>
            <a:ext cx="2563495" cy="4693920"/>
          </a:xfrm>
          <a:custGeom>
            <a:avLst/>
            <a:gdLst/>
            <a:ahLst/>
            <a:cxnLst/>
            <a:rect l="l" t="t" r="r" b="b"/>
            <a:pathLst>
              <a:path w="2563495" h="4693920">
                <a:moveTo>
                  <a:pt x="0" y="427227"/>
                </a:moveTo>
                <a:lnTo>
                  <a:pt x="2506" y="380674"/>
                </a:lnTo>
                <a:lnTo>
                  <a:pt x="9853" y="335573"/>
                </a:lnTo>
                <a:lnTo>
                  <a:pt x="21778" y="292185"/>
                </a:lnTo>
                <a:lnTo>
                  <a:pt x="38023" y="250771"/>
                </a:lnTo>
                <a:lnTo>
                  <a:pt x="58325" y="211591"/>
                </a:lnTo>
                <a:lnTo>
                  <a:pt x="82426" y="174906"/>
                </a:lnTo>
                <a:lnTo>
                  <a:pt x="110063" y="140976"/>
                </a:lnTo>
                <a:lnTo>
                  <a:pt x="140976" y="110063"/>
                </a:lnTo>
                <a:lnTo>
                  <a:pt x="174906" y="82426"/>
                </a:lnTo>
                <a:lnTo>
                  <a:pt x="211591" y="58325"/>
                </a:lnTo>
                <a:lnTo>
                  <a:pt x="250771" y="38023"/>
                </a:lnTo>
                <a:lnTo>
                  <a:pt x="292185" y="21778"/>
                </a:lnTo>
                <a:lnTo>
                  <a:pt x="335573" y="9853"/>
                </a:lnTo>
                <a:lnTo>
                  <a:pt x="380674" y="2506"/>
                </a:lnTo>
                <a:lnTo>
                  <a:pt x="427227" y="0"/>
                </a:lnTo>
                <a:lnTo>
                  <a:pt x="2136140" y="0"/>
                </a:lnTo>
                <a:lnTo>
                  <a:pt x="2182693" y="2506"/>
                </a:lnTo>
                <a:lnTo>
                  <a:pt x="2227794" y="9853"/>
                </a:lnTo>
                <a:lnTo>
                  <a:pt x="2271182" y="21778"/>
                </a:lnTo>
                <a:lnTo>
                  <a:pt x="2312596" y="38023"/>
                </a:lnTo>
                <a:lnTo>
                  <a:pt x="2351776" y="58325"/>
                </a:lnTo>
                <a:lnTo>
                  <a:pt x="2388461" y="82426"/>
                </a:lnTo>
                <a:lnTo>
                  <a:pt x="2422391" y="110063"/>
                </a:lnTo>
                <a:lnTo>
                  <a:pt x="2453304" y="140976"/>
                </a:lnTo>
                <a:lnTo>
                  <a:pt x="2480941" y="174906"/>
                </a:lnTo>
                <a:lnTo>
                  <a:pt x="2505042" y="211591"/>
                </a:lnTo>
                <a:lnTo>
                  <a:pt x="2525344" y="250771"/>
                </a:lnTo>
                <a:lnTo>
                  <a:pt x="2541589" y="292185"/>
                </a:lnTo>
                <a:lnTo>
                  <a:pt x="2553514" y="335573"/>
                </a:lnTo>
                <a:lnTo>
                  <a:pt x="2560861" y="380674"/>
                </a:lnTo>
                <a:lnTo>
                  <a:pt x="2563368" y="427227"/>
                </a:lnTo>
                <a:lnTo>
                  <a:pt x="2563368" y="4266679"/>
                </a:lnTo>
                <a:lnTo>
                  <a:pt x="2560861" y="4313233"/>
                </a:lnTo>
                <a:lnTo>
                  <a:pt x="2553514" y="4358334"/>
                </a:lnTo>
                <a:lnTo>
                  <a:pt x="2541589" y="4401723"/>
                </a:lnTo>
                <a:lnTo>
                  <a:pt x="2525344" y="4443138"/>
                </a:lnTo>
                <a:lnTo>
                  <a:pt x="2505042" y="4482319"/>
                </a:lnTo>
                <a:lnTo>
                  <a:pt x="2480941" y="4519005"/>
                </a:lnTo>
                <a:lnTo>
                  <a:pt x="2453304" y="4552936"/>
                </a:lnTo>
                <a:lnTo>
                  <a:pt x="2422391" y="4583851"/>
                </a:lnTo>
                <a:lnTo>
                  <a:pt x="2388461" y="4611489"/>
                </a:lnTo>
                <a:lnTo>
                  <a:pt x="2351776" y="4635590"/>
                </a:lnTo>
                <a:lnTo>
                  <a:pt x="2312596" y="4655894"/>
                </a:lnTo>
                <a:lnTo>
                  <a:pt x="2271182" y="4672139"/>
                </a:lnTo>
                <a:lnTo>
                  <a:pt x="2227794" y="4684066"/>
                </a:lnTo>
                <a:lnTo>
                  <a:pt x="2182693" y="4691413"/>
                </a:lnTo>
                <a:lnTo>
                  <a:pt x="2136140" y="4693920"/>
                </a:lnTo>
                <a:lnTo>
                  <a:pt x="427227" y="4693920"/>
                </a:lnTo>
                <a:lnTo>
                  <a:pt x="380674" y="4691413"/>
                </a:lnTo>
                <a:lnTo>
                  <a:pt x="335573" y="4684066"/>
                </a:lnTo>
                <a:lnTo>
                  <a:pt x="292185" y="4672139"/>
                </a:lnTo>
                <a:lnTo>
                  <a:pt x="250771" y="4655894"/>
                </a:lnTo>
                <a:lnTo>
                  <a:pt x="211591" y="4635590"/>
                </a:lnTo>
                <a:lnTo>
                  <a:pt x="174906" y="4611489"/>
                </a:lnTo>
                <a:lnTo>
                  <a:pt x="140976" y="4583851"/>
                </a:lnTo>
                <a:lnTo>
                  <a:pt x="110063" y="4552936"/>
                </a:lnTo>
                <a:lnTo>
                  <a:pt x="82426" y="4519005"/>
                </a:lnTo>
                <a:lnTo>
                  <a:pt x="58325" y="4482319"/>
                </a:lnTo>
                <a:lnTo>
                  <a:pt x="38023" y="4443138"/>
                </a:lnTo>
                <a:lnTo>
                  <a:pt x="21778" y="4401723"/>
                </a:lnTo>
                <a:lnTo>
                  <a:pt x="9853" y="4358334"/>
                </a:lnTo>
                <a:lnTo>
                  <a:pt x="2506" y="4313233"/>
                </a:lnTo>
                <a:lnTo>
                  <a:pt x="0" y="4266679"/>
                </a:lnTo>
                <a:lnTo>
                  <a:pt x="0" y="427227"/>
                </a:lnTo>
                <a:close/>
              </a:path>
            </a:pathLst>
          </a:custGeom>
          <a:ln w="12192">
            <a:solidFill>
              <a:srgbClr val="5F2B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76274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5F2B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22504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8365" y="2572892"/>
            <a:ext cx="1118235" cy="20694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400" spc="5" dirty="0">
                <a:solidFill>
                  <a:srgbClr val="00559B"/>
                </a:solidFill>
                <a:latin typeface="Carlito"/>
                <a:cs typeface="Carlito"/>
              </a:rPr>
              <a:t>U</a:t>
            </a:r>
            <a:endParaRPr sz="1340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2619" y="262254"/>
            <a:ext cx="9169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Use of  ima</a:t>
            </a:r>
            <a:r>
              <a:rPr sz="2400" b="1" spc="-25" dirty="0">
                <a:solidFill>
                  <a:srgbClr val="FFFFFF"/>
                </a:solidFill>
                <a:latin typeface="Carlito"/>
                <a:cs typeface="Carlito"/>
              </a:rPr>
              <a:t>g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es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8723" y="1354836"/>
            <a:ext cx="1210056" cy="9448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8232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8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8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6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8" y="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6598" y="546353"/>
            <a:ext cx="1211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000" b="1" spc="-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2194" y="1564639"/>
            <a:ext cx="153479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Include alternative 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spc="-5" dirty="0">
                <a:latin typeface="Carlito"/>
                <a:cs typeface="Carlito"/>
              </a:rPr>
              <a:t>(alt </a:t>
            </a:r>
            <a:r>
              <a:rPr sz="1400" spc="-10" dirty="0">
                <a:latin typeface="Carlito"/>
                <a:cs typeface="Carlito"/>
              </a:rPr>
              <a:t>text) </a:t>
            </a:r>
            <a:r>
              <a:rPr sz="1400" dirty="0">
                <a:latin typeface="Carlito"/>
                <a:cs typeface="Carlito"/>
              </a:rPr>
              <a:t>with all  visuals.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2194" y="2418080"/>
            <a:ext cx="136525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Visual </a:t>
            </a:r>
            <a:r>
              <a:rPr sz="1400" spc="-10" dirty="0">
                <a:latin typeface="Carlito"/>
                <a:cs typeface="Carlito"/>
              </a:rPr>
              <a:t>content  </a:t>
            </a:r>
            <a:r>
              <a:rPr sz="1400" spc="-5" dirty="0">
                <a:latin typeface="Carlito"/>
                <a:cs typeface="Carlito"/>
              </a:rPr>
              <a:t>includes pictures,  </a:t>
            </a:r>
            <a:r>
              <a:rPr sz="1400" dirty="0">
                <a:latin typeface="Carlito"/>
                <a:cs typeface="Carlito"/>
              </a:rPr>
              <a:t>SmartArt</a:t>
            </a:r>
            <a:r>
              <a:rPr sz="1400" spc="-10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graphics,  shapes, </a:t>
            </a:r>
            <a:r>
              <a:rPr sz="1400" spc="-10" dirty="0">
                <a:latin typeface="Carlito"/>
                <a:cs typeface="Carlito"/>
              </a:rPr>
              <a:t>groups,  </a:t>
            </a:r>
            <a:r>
              <a:rPr sz="1400" spc="-5" dirty="0">
                <a:latin typeface="Carlito"/>
                <a:cs typeface="Carlito"/>
              </a:rPr>
              <a:t>charts, embedded  objects, ink, </a:t>
            </a:r>
            <a:r>
              <a:rPr sz="1400" dirty="0">
                <a:latin typeface="Carlito"/>
                <a:cs typeface="Carlito"/>
              </a:rPr>
              <a:t>and  videos.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40223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3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99684" y="546353"/>
            <a:ext cx="1470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find</a:t>
            </a:r>
            <a:r>
              <a:rPr sz="20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4821" y="1564639"/>
            <a:ext cx="154940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find </a:t>
            </a:r>
            <a:r>
              <a:rPr sz="1400" spc="-10" dirty="0">
                <a:latin typeface="Carlito"/>
                <a:cs typeface="Carlito"/>
              </a:rPr>
              <a:t>any </a:t>
            </a:r>
            <a:r>
              <a:rPr sz="1400" dirty="0">
                <a:latin typeface="Carlito"/>
                <a:cs typeface="Carlito"/>
              </a:rPr>
              <a:t>missing  alt </a:t>
            </a:r>
            <a:r>
              <a:rPr sz="1400" spc="-10" dirty="0">
                <a:latin typeface="Carlito"/>
                <a:cs typeface="Carlito"/>
              </a:rPr>
              <a:t>text, </a:t>
            </a:r>
            <a:r>
              <a:rPr sz="1400" spc="-5" dirty="0">
                <a:latin typeface="Carlito"/>
                <a:cs typeface="Carlito"/>
              </a:rPr>
              <a:t>use the  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4"/>
              </a:rPr>
              <a:t>Accessibility</a:t>
            </a:r>
            <a:r>
              <a:rPr sz="1400" u="sng" spc="-5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4"/>
              </a:rPr>
              <a:t> </a:t>
            </a:r>
            <a:r>
              <a:rPr sz="1400" u="sng" spc="-3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4"/>
              </a:rPr>
              <a:t>Checker</a:t>
            </a:r>
            <a:r>
              <a:rPr sz="1400" spc="-30" dirty="0">
                <a:latin typeface="Carlito"/>
                <a:cs typeface="Carlito"/>
              </a:rPr>
              <a:t>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10400" y="344424"/>
            <a:ext cx="2563495" cy="767080"/>
          </a:xfrm>
          <a:custGeom>
            <a:avLst/>
            <a:gdLst/>
            <a:ahLst/>
            <a:cxnLst/>
            <a:rect l="l" t="t" r="r" b="b"/>
            <a:pathLst>
              <a:path w="2563495" h="767080">
                <a:moveTo>
                  <a:pt x="2435605" y="0"/>
                </a:moveTo>
                <a:lnTo>
                  <a:pt x="127761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2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1" y="766572"/>
                </a:lnTo>
                <a:lnTo>
                  <a:pt x="2435605" y="766572"/>
                </a:lnTo>
                <a:lnTo>
                  <a:pt x="2485358" y="756538"/>
                </a:lnTo>
                <a:lnTo>
                  <a:pt x="2525966" y="729170"/>
                </a:lnTo>
                <a:lnTo>
                  <a:pt x="2553335" y="688562"/>
                </a:lnTo>
                <a:lnTo>
                  <a:pt x="2563368" y="638810"/>
                </a:lnTo>
                <a:lnTo>
                  <a:pt x="2563368" y="127762"/>
                </a:lnTo>
                <a:lnTo>
                  <a:pt x="2553334" y="78009"/>
                </a:lnTo>
                <a:lnTo>
                  <a:pt x="2525966" y="37401"/>
                </a:lnTo>
                <a:lnTo>
                  <a:pt x="2485358" y="10032"/>
                </a:lnTo>
                <a:lnTo>
                  <a:pt x="2435605" y="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769097" y="546353"/>
            <a:ext cx="10477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Why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4361" y="1564639"/>
            <a:ext cx="2155190" cy="237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rlito"/>
                <a:cs typeface="Carlito"/>
              </a:rPr>
              <a:t>Alt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dirty="0">
                <a:latin typeface="Carlito"/>
                <a:cs typeface="Carlito"/>
              </a:rPr>
              <a:t>is </a:t>
            </a:r>
            <a:r>
              <a:rPr sz="1400" spc="-5" dirty="0">
                <a:latin typeface="Carlito"/>
                <a:cs typeface="Carlito"/>
              </a:rPr>
              <a:t>used </a:t>
            </a:r>
            <a:r>
              <a:rPr sz="1400" spc="-1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provide </a:t>
            </a:r>
            <a:r>
              <a:rPr sz="1400" dirty="0">
                <a:latin typeface="Carlito"/>
                <a:cs typeface="Carlito"/>
              </a:rPr>
              <a:t>an  </a:t>
            </a:r>
            <a:r>
              <a:rPr sz="1400" spc="-5" dirty="0">
                <a:latin typeface="Carlito"/>
                <a:cs typeface="Carlito"/>
              </a:rPr>
              <a:t>alternative description of the  image </a:t>
            </a:r>
            <a:r>
              <a:rPr sz="1400" spc="-10" dirty="0">
                <a:latin typeface="Carlito"/>
                <a:cs typeface="Carlito"/>
              </a:rPr>
              <a:t>for </a:t>
            </a:r>
            <a:r>
              <a:rPr sz="1400" spc="-5" dirty="0">
                <a:latin typeface="Carlito"/>
                <a:cs typeface="Carlito"/>
              </a:rPr>
              <a:t>those </a:t>
            </a:r>
            <a:r>
              <a:rPr sz="1400" dirty="0">
                <a:latin typeface="Carlito"/>
                <a:cs typeface="Carlito"/>
              </a:rPr>
              <a:t>people who  </a:t>
            </a:r>
            <a:r>
              <a:rPr sz="1400" spc="-10" dirty="0">
                <a:latin typeface="Carlito"/>
                <a:cs typeface="Carlito"/>
              </a:rPr>
              <a:t>are </a:t>
            </a:r>
            <a:r>
              <a:rPr sz="1400" spc="-5" dirty="0">
                <a:latin typeface="Carlito"/>
                <a:cs typeface="Carlito"/>
              </a:rPr>
              <a:t>unable </a:t>
            </a:r>
            <a:r>
              <a:rPr sz="1400" spc="-1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view </a:t>
            </a:r>
            <a:r>
              <a:rPr sz="1400" dirty="0">
                <a:latin typeface="Carlito"/>
                <a:cs typeface="Carlito"/>
              </a:rPr>
              <a:t>it. </a:t>
            </a:r>
            <a:r>
              <a:rPr sz="1400" spc="-5" dirty="0">
                <a:latin typeface="Carlito"/>
                <a:cs typeface="Carlito"/>
              </a:rPr>
              <a:t>This  </a:t>
            </a:r>
            <a:r>
              <a:rPr sz="1400" spc="-10" dirty="0">
                <a:latin typeface="Carlito"/>
                <a:cs typeface="Carlito"/>
              </a:rPr>
              <a:t>may </a:t>
            </a:r>
            <a:r>
              <a:rPr sz="1400" spc="-5" dirty="0">
                <a:latin typeface="Carlito"/>
                <a:cs typeface="Carlito"/>
              </a:rPr>
              <a:t>include </a:t>
            </a:r>
            <a:r>
              <a:rPr sz="1400" dirty="0">
                <a:latin typeface="Carlito"/>
                <a:cs typeface="Carlito"/>
              </a:rPr>
              <a:t>people with  </a:t>
            </a:r>
            <a:r>
              <a:rPr sz="1400" spc="-5" dirty="0">
                <a:latin typeface="Carlito"/>
                <a:cs typeface="Carlito"/>
              </a:rPr>
              <a:t>visual impairments </a:t>
            </a:r>
            <a:r>
              <a:rPr sz="1400" dirty="0">
                <a:latin typeface="Carlito"/>
                <a:cs typeface="Carlito"/>
              </a:rPr>
              <a:t>who </a:t>
            </a:r>
            <a:r>
              <a:rPr sz="1400" spc="-5" dirty="0">
                <a:latin typeface="Carlito"/>
                <a:cs typeface="Carlito"/>
              </a:rPr>
              <a:t>use  screen </a:t>
            </a:r>
            <a:r>
              <a:rPr sz="1400" spc="-10" dirty="0">
                <a:latin typeface="Carlito"/>
                <a:cs typeface="Carlito"/>
              </a:rPr>
              <a:t>readers </a:t>
            </a:r>
            <a:r>
              <a:rPr sz="1400" dirty="0">
                <a:latin typeface="Carlito"/>
                <a:cs typeface="Carlito"/>
              </a:rPr>
              <a:t>as </a:t>
            </a:r>
            <a:r>
              <a:rPr sz="1400" spc="-5" dirty="0">
                <a:latin typeface="Carlito"/>
                <a:cs typeface="Carlito"/>
              </a:rPr>
              <a:t>well </a:t>
            </a:r>
            <a:r>
              <a:rPr sz="1400" dirty="0">
                <a:latin typeface="Carlito"/>
                <a:cs typeface="Carlito"/>
              </a:rPr>
              <a:t>as  people </a:t>
            </a:r>
            <a:r>
              <a:rPr sz="1400" spc="-5" dirty="0">
                <a:latin typeface="Carlito"/>
                <a:cs typeface="Carlito"/>
              </a:rPr>
              <a:t>using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spc="-5" dirty="0">
                <a:latin typeface="Carlito"/>
                <a:cs typeface="Carlito"/>
              </a:rPr>
              <a:t>only  </a:t>
            </a:r>
            <a:r>
              <a:rPr sz="1400" spc="-10" dirty="0">
                <a:latin typeface="Carlito"/>
                <a:cs typeface="Carlito"/>
              </a:rPr>
              <a:t>browsers. </a:t>
            </a:r>
            <a:r>
              <a:rPr sz="1400" spc="-5" dirty="0">
                <a:latin typeface="Carlito"/>
                <a:cs typeface="Carlito"/>
              </a:rPr>
              <a:t>This </a:t>
            </a:r>
            <a:r>
              <a:rPr sz="1400" dirty="0">
                <a:latin typeface="Carlito"/>
                <a:cs typeface="Carlito"/>
              </a:rPr>
              <a:t>is also </a:t>
            </a:r>
            <a:r>
              <a:rPr sz="1400" spc="-5" dirty="0">
                <a:latin typeface="Carlito"/>
                <a:cs typeface="Carlito"/>
              </a:rPr>
              <a:t>useful </a:t>
            </a:r>
            <a:r>
              <a:rPr sz="1400" dirty="0">
                <a:latin typeface="Carlito"/>
                <a:cs typeface="Carlito"/>
              </a:rPr>
              <a:t>if  </a:t>
            </a:r>
            <a:r>
              <a:rPr sz="1400" spc="-5" dirty="0">
                <a:latin typeface="Carlito"/>
                <a:cs typeface="Carlito"/>
              </a:rPr>
              <a:t>the image fails </a:t>
            </a:r>
            <a:r>
              <a:rPr sz="1400" spc="-10" dirty="0">
                <a:latin typeface="Carlito"/>
                <a:cs typeface="Carlito"/>
              </a:rPr>
              <a:t>to </a:t>
            </a:r>
            <a:r>
              <a:rPr sz="1400" dirty="0">
                <a:latin typeface="Carlito"/>
                <a:cs typeface="Carlito"/>
              </a:rPr>
              <a:t>load  </a:t>
            </a:r>
            <a:r>
              <a:rPr sz="1400" spc="-20" dirty="0">
                <a:latin typeface="Carlito"/>
                <a:cs typeface="Carlito"/>
              </a:rPr>
              <a:t>properly.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14361" y="4125214"/>
            <a:ext cx="2097405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rlito"/>
                <a:cs typeface="Carlito"/>
              </a:rPr>
              <a:t>Avoid </a:t>
            </a:r>
            <a:r>
              <a:rPr sz="1400" spc="-5" dirty="0">
                <a:latin typeface="Carlito"/>
                <a:cs typeface="Carlito"/>
              </a:rPr>
              <a:t>using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dirty="0">
                <a:latin typeface="Carlito"/>
                <a:cs typeface="Carlito"/>
              </a:rPr>
              <a:t>in </a:t>
            </a:r>
            <a:r>
              <a:rPr sz="1400" spc="-5" dirty="0">
                <a:latin typeface="Carlito"/>
                <a:cs typeface="Carlito"/>
              </a:rPr>
              <a:t>images </a:t>
            </a:r>
            <a:r>
              <a:rPr sz="1400" dirty="0">
                <a:latin typeface="Carlito"/>
                <a:cs typeface="Carlito"/>
              </a:rPr>
              <a:t>as  </a:t>
            </a:r>
            <a:r>
              <a:rPr sz="1400" spc="-5" dirty="0">
                <a:latin typeface="Carlito"/>
                <a:cs typeface="Carlito"/>
              </a:rPr>
              <a:t>the </a:t>
            </a:r>
            <a:r>
              <a:rPr sz="1400" dirty="0">
                <a:latin typeface="Carlito"/>
                <a:cs typeface="Carlito"/>
              </a:rPr>
              <a:t>sole </a:t>
            </a:r>
            <a:r>
              <a:rPr sz="1400" spc="-5" dirty="0">
                <a:latin typeface="Carlito"/>
                <a:cs typeface="Carlito"/>
              </a:rPr>
              <a:t>method of  </a:t>
            </a:r>
            <a:r>
              <a:rPr sz="1400" spc="-10" dirty="0">
                <a:latin typeface="Carlito"/>
                <a:cs typeface="Carlito"/>
              </a:rPr>
              <a:t>conveying </a:t>
            </a:r>
            <a:r>
              <a:rPr sz="1400" spc="-5" dirty="0">
                <a:latin typeface="Carlito"/>
                <a:cs typeface="Carlito"/>
              </a:rPr>
              <a:t>important  information. If you </a:t>
            </a:r>
            <a:r>
              <a:rPr sz="1400" spc="-10" dirty="0">
                <a:latin typeface="Carlito"/>
                <a:cs typeface="Carlito"/>
              </a:rPr>
              <a:t>must </a:t>
            </a:r>
            <a:r>
              <a:rPr sz="1400" spc="-5" dirty="0">
                <a:latin typeface="Carlito"/>
                <a:cs typeface="Carlito"/>
              </a:rPr>
              <a:t>use  </a:t>
            </a:r>
            <a:r>
              <a:rPr sz="1400" dirty="0">
                <a:latin typeface="Carlito"/>
                <a:cs typeface="Carlito"/>
              </a:rPr>
              <a:t>an </a:t>
            </a:r>
            <a:r>
              <a:rPr sz="1400" spc="-5" dirty="0">
                <a:latin typeface="Carlito"/>
                <a:cs typeface="Carlito"/>
              </a:rPr>
              <a:t>image </a:t>
            </a:r>
            <a:r>
              <a:rPr sz="1400" dirty="0">
                <a:latin typeface="Carlito"/>
                <a:cs typeface="Carlito"/>
              </a:rPr>
              <a:t>with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dirty="0">
                <a:latin typeface="Carlito"/>
                <a:cs typeface="Carlito"/>
              </a:rPr>
              <a:t>in it,  </a:t>
            </a:r>
            <a:r>
              <a:rPr sz="1400" spc="-10" dirty="0">
                <a:latin typeface="Carlito"/>
                <a:cs typeface="Carlito"/>
              </a:rPr>
              <a:t>repeat </a:t>
            </a:r>
            <a:r>
              <a:rPr sz="1400" spc="-5" dirty="0">
                <a:latin typeface="Carlito"/>
                <a:cs typeface="Carlito"/>
              </a:rPr>
              <a:t>that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dirty="0">
                <a:latin typeface="Carlito"/>
                <a:cs typeface="Carlito"/>
              </a:rPr>
              <a:t>in </a:t>
            </a:r>
            <a:r>
              <a:rPr sz="1400" spc="-5" dirty="0">
                <a:latin typeface="Carlito"/>
                <a:cs typeface="Carlito"/>
              </a:rPr>
              <a:t>the  document.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709404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040873" y="546353"/>
            <a:ext cx="1327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67341" y="1564639"/>
            <a:ext cx="157797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Add alt </a:t>
            </a:r>
            <a:r>
              <a:rPr sz="1400" u="sng" spc="-1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text </a:t>
            </a:r>
            <a:r>
              <a:rPr sz="1400" u="sng" spc="-1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to</a:t>
            </a:r>
            <a:r>
              <a:rPr sz="1400" u="sng" spc="-4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 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visuals </a:t>
            </a:r>
            <a:r>
              <a:rPr sz="1400" dirty="0">
                <a:solidFill>
                  <a:srgbClr val="00559B"/>
                </a:solidFill>
                <a:latin typeface="Carlito"/>
                <a:cs typeface="Carlito"/>
                <a:hlinkClick r:id="rId5"/>
              </a:rPr>
              <a:t> 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in </a:t>
            </a:r>
            <a:r>
              <a:rPr sz="1400" u="sng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Office</a:t>
            </a:r>
            <a:r>
              <a:rPr sz="1400" u="sng" spc="-3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5"/>
              </a:rPr>
              <a:t>365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67341" y="2204720"/>
            <a:ext cx="157797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Add alt </a:t>
            </a:r>
            <a:r>
              <a:rPr sz="1400" u="sng" spc="-1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text </a:t>
            </a:r>
            <a:r>
              <a:rPr sz="1400" u="sng" spc="-1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to</a:t>
            </a:r>
            <a:r>
              <a:rPr sz="1400" u="sng" spc="-4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visuals </a:t>
            </a:r>
            <a:r>
              <a:rPr sz="1400" dirty="0">
                <a:solidFill>
                  <a:srgbClr val="00559B"/>
                </a:solidFill>
                <a:latin typeface="Carlito"/>
                <a:cs typeface="Carlito"/>
                <a:hlinkClick r:id="rId6"/>
              </a:rPr>
              <a:t> 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in </a:t>
            </a:r>
            <a:r>
              <a:rPr sz="1400" u="sng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Office</a:t>
            </a:r>
            <a:r>
              <a:rPr sz="1400" u="sng" spc="-3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400" u="sng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6"/>
              </a:rPr>
              <a:t>2019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67341" y="2844495"/>
            <a:ext cx="15779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7"/>
              </a:rPr>
              <a:t>Add alt </a:t>
            </a:r>
            <a:r>
              <a:rPr sz="1400" u="sng" spc="-1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7"/>
              </a:rPr>
              <a:t>text </a:t>
            </a:r>
            <a:r>
              <a:rPr sz="1400" u="sng" spc="-1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7"/>
              </a:rPr>
              <a:t>to</a:t>
            </a:r>
            <a:r>
              <a:rPr sz="1400" u="sng" spc="-5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7"/>
              </a:rPr>
              <a:t> 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7"/>
              </a:rPr>
              <a:t>visuals</a:t>
            </a:r>
            <a:endParaRPr sz="1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00559B"/>
                </a:solidFill>
                <a:latin typeface="Carlito"/>
                <a:cs typeface="Carlito"/>
                <a:hlinkClick r:id="rId7"/>
              </a:rPr>
              <a:t>in </a:t>
            </a:r>
            <a:r>
              <a:rPr sz="1400" spc="-5" dirty="0">
                <a:solidFill>
                  <a:srgbClr val="00559B"/>
                </a:solidFill>
                <a:latin typeface="Carlito"/>
                <a:cs typeface="Carlito"/>
                <a:hlinkClick r:id="rId7"/>
              </a:rPr>
              <a:t>Office</a:t>
            </a:r>
            <a:r>
              <a:rPr sz="1400" spc="-30" dirty="0">
                <a:solidFill>
                  <a:srgbClr val="00559B"/>
                </a:solidFill>
                <a:latin typeface="Carlito"/>
                <a:cs typeface="Carlito"/>
                <a:hlinkClick r:id="rId7"/>
              </a:rPr>
              <a:t> </a:t>
            </a:r>
            <a:r>
              <a:rPr sz="1400" spc="-5" dirty="0">
                <a:solidFill>
                  <a:srgbClr val="00559B"/>
                </a:solidFill>
                <a:latin typeface="Carlito"/>
                <a:cs typeface="Carlito"/>
                <a:hlinkClick r:id="rId7"/>
              </a:rPr>
              <a:t>2016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978771" y="3268471"/>
            <a:ext cx="1106805" cy="439420"/>
          </a:xfrm>
          <a:custGeom>
            <a:avLst/>
            <a:gdLst/>
            <a:ahLst/>
            <a:cxnLst/>
            <a:rect l="l" t="t" r="r" b="b"/>
            <a:pathLst>
              <a:path w="1106804" h="439420">
                <a:moveTo>
                  <a:pt x="1002792" y="0"/>
                </a:moveTo>
                <a:lnTo>
                  <a:pt x="0" y="0"/>
                </a:lnTo>
                <a:lnTo>
                  <a:pt x="0" y="12192"/>
                </a:lnTo>
                <a:lnTo>
                  <a:pt x="1002792" y="12192"/>
                </a:lnTo>
                <a:lnTo>
                  <a:pt x="1002792" y="0"/>
                </a:lnTo>
                <a:close/>
              </a:path>
              <a:path w="1106804" h="439420">
                <a:moveTo>
                  <a:pt x="1106424" y="426720"/>
                </a:moveTo>
                <a:lnTo>
                  <a:pt x="0" y="426720"/>
                </a:lnTo>
                <a:lnTo>
                  <a:pt x="0" y="438912"/>
                </a:lnTo>
                <a:lnTo>
                  <a:pt x="1106424" y="438912"/>
                </a:lnTo>
                <a:lnTo>
                  <a:pt x="1106424" y="42672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9967341" y="3485134"/>
            <a:ext cx="1132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Video:</a:t>
            </a:r>
            <a:r>
              <a:rPr sz="1400" spc="-40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 </a:t>
            </a:r>
            <a:r>
              <a:rPr sz="1400" spc="-10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Improve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978770" y="3908552"/>
            <a:ext cx="1450975" cy="12700"/>
          </a:xfrm>
          <a:custGeom>
            <a:avLst/>
            <a:gdLst/>
            <a:ahLst/>
            <a:cxnLst/>
            <a:rect l="l" t="t" r="r" b="b"/>
            <a:pathLst>
              <a:path w="1450975" h="12700">
                <a:moveTo>
                  <a:pt x="1450848" y="0"/>
                </a:moveTo>
                <a:lnTo>
                  <a:pt x="0" y="0"/>
                </a:lnTo>
                <a:lnTo>
                  <a:pt x="0" y="12192"/>
                </a:lnTo>
                <a:lnTo>
                  <a:pt x="1450848" y="12192"/>
                </a:lnTo>
                <a:lnTo>
                  <a:pt x="1450848" y="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967341" y="3698494"/>
            <a:ext cx="14776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accessibility with</a:t>
            </a:r>
            <a:r>
              <a:rPr sz="1400" spc="-75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 </a:t>
            </a:r>
            <a:r>
              <a:rPr sz="1400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alt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967341" y="3911853"/>
            <a:ext cx="3060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t</a:t>
            </a:r>
            <a:r>
              <a:rPr sz="1400" spc="-30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e</a:t>
            </a:r>
            <a:r>
              <a:rPr sz="1400" spc="-5" dirty="0">
                <a:solidFill>
                  <a:srgbClr val="00559B"/>
                </a:solidFill>
                <a:latin typeface="Carlito"/>
                <a:cs typeface="Carlito"/>
                <a:hlinkClick r:id="rId8"/>
              </a:rPr>
              <a:t>xt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978771" y="4121924"/>
            <a:ext cx="1106805" cy="439420"/>
          </a:xfrm>
          <a:custGeom>
            <a:avLst/>
            <a:gdLst/>
            <a:ahLst/>
            <a:cxnLst/>
            <a:rect l="l" t="t" r="r" b="b"/>
            <a:pathLst>
              <a:path w="1106804" h="439420">
                <a:moveTo>
                  <a:pt x="280416" y="0"/>
                </a:moveTo>
                <a:lnTo>
                  <a:pt x="0" y="0"/>
                </a:lnTo>
                <a:lnTo>
                  <a:pt x="0" y="12179"/>
                </a:lnTo>
                <a:lnTo>
                  <a:pt x="280416" y="12179"/>
                </a:lnTo>
                <a:lnTo>
                  <a:pt x="280416" y="0"/>
                </a:lnTo>
                <a:close/>
              </a:path>
              <a:path w="1106804" h="439420">
                <a:moveTo>
                  <a:pt x="1106424" y="426707"/>
                </a:moveTo>
                <a:lnTo>
                  <a:pt x="0" y="426707"/>
                </a:lnTo>
                <a:lnTo>
                  <a:pt x="0" y="438899"/>
                </a:lnTo>
                <a:lnTo>
                  <a:pt x="1106424" y="438899"/>
                </a:lnTo>
                <a:lnTo>
                  <a:pt x="1106424" y="426707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9967341" y="4338269"/>
            <a:ext cx="11322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00559B"/>
                </a:solidFill>
                <a:latin typeface="Carlito"/>
                <a:cs typeface="Carlito"/>
                <a:hlinkClick r:id="rId9"/>
              </a:rPr>
              <a:t>Video:</a:t>
            </a:r>
            <a:r>
              <a:rPr sz="1400" spc="-35" dirty="0">
                <a:solidFill>
                  <a:srgbClr val="00559B"/>
                </a:solidFill>
                <a:latin typeface="Carlito"/>
                <a:cs typeface="Carlito"/>
                <a:hlinkClick r:id="rId9"/>
              </a:rPr>
              <a:t> </a:t>
            </a:r>
            <a:r>
              <a:rPr sz="1400" spc="-10" dirty="0">
                <a:solidFill>
                  <a:srgbClr val="00559B"/>
                </a:solidFill>
                <a:latin typeface="Carlito"/>
                <a:cs typeface="Carlito"/>
                <a:hlinkClick r:id="rId9"/>
              </a:rPr>
              <a:t>Improve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978770" y="4761991"/>
            <a:ext cx="1516380" cy="12700"/>
          </a:xfrm>
          <a:custGeom>
            <a:avLst/>
            <a:gdLst/>
            <a:ahLst/>
            <a:cxnLst/>
            <a:rect l="l" t="t" r="r" b="b"/>
            <a:pathLst>
              <a:path w="1516379" h="12700">
                <a:moveTo>
                  <a:pt x="1516379" y="0"/>
                </a:moveTo>
                <a:lnTo>
                  <a:pt x="0" y="0"/>
                </a:lnTo>
                <a:lnTo>
                  <a:pt x="0" y="12191"/>
                </a:lnTo>
                <a:lnTo>
                  <a:pt x="1516379" y="12191"/>
                </a:lnTo>
                <a:lnTo>
                  <a:pt x="1516379" y="0"/>
                </a:lnTo>
                <a:close/>
              </a:path>
            </a:pathLst>
          </a:custGeom>
          <a:solidFill>
            <a:srgbClr val="00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9967341" y="4552315"/>
            <a:ext cx="15443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00559B"/>
                </a:solidFill>
                <a:latin typeface="Carlito"/>
                <a:cs typeface="Carlito"/>
                <a:hlinkClick r:id="rId9"/>
              </a:rPr>
              <a:t>image </a:t>
            </a:r>
            <a:r>
              <a:rPr sz="1400" dirty="0">
                <a:solidFill>
                  <a:srgbClr val="00559B"/>
                </a:solidFill>
                <a:latin typeface="Carlito"/>
                <a:cs typeface="Carlito"/>
                <a:hlinkClick r:id="rId9"/>
              </a:rPr>
              <a:t>accessibility</a:t>
            </a:r>
            <a:r>
              <a:rPr sz="1400" spc="-55" dirty="0">
                <a:solidFill>
                  <a:srgbClr val="00559B"/>
                </a:solidFill>
                <a:latin typeface="Carlito"/>
                <a:cs typeface="Carlito"/>
                <a:hlinkClick r:id="rId9"/>
              </a:rPr>
              <a:t> </a:t>
            </a:r>
            <a:r>
              <a:rPr sz="1400" dirty="0">
                <a:solidFill>
                  <a:srgbClr val="00559B"/>
                </a:solidFill>
                <a:latin typeface="Carlito"/>
                <a:cs typeface="Carlito"/>
                <a:hlinkClick r:id="rId9"/>
              </a:rPr>
              <a:t>in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67341" y="4765675"/>
            <a:ext cx="8604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3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P</a:t>
            </a:r>
            <a:r>
              <a:rPr sz="1400" u="sng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ow</a:t>
            </a:r>
            <a:r>
              <a:rPr sz="1400" u="sng" spc="-1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e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r</a:t>
            </a:r>
            <a:r>
              <a:rPr sz="1400" u="sng" spc="-3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P</a:t>
            </a:r>
            <a:r>
              <a:rPr sz="1400" u="sng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o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i</a:t>
            </a:r>
            <a:r>
              <a:rPr sz="1400" u="sng" spc="-2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n</a:t>
            </a:r>
            <a:r>
              <a:rPr sz="1400" u="sng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9"/>
              </a:rPr>
              <a:t>t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97226" y="6383223"/>
            <a:ext cx="8721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Content </a:t>
            </a:r>
            <a:r>
              <a:rPr sz="1600" spc="-5" dirty="0">
                <a:latin typeface="Carlito"/>
                <a:cs typeface="Carlito"/>
              </a:rPr>
              <a:t>adapted </a:t>
            </a:r>
            <a:r>
              <a:rPr sz="1600" spc="-15" dirty="0">
                <a:latin typeface="Carlito"/>
                <a:cs typeface="Carlito"/>
              </a:rPr>
              <a:t>from </a:t>
            </a:r>
            <a:r>
              <a:rPr sz="1600" u="heavy" spc="-1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Microsoft Office: </a:t>
            </a:r>
            <a:r>
              <a:rPr sz="1600" u="heavy" spc="-2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Make </a:t>
            </a:r>
            <a:r>
              <a:rPr sz="1600" u="heavy" spc="-1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your </a:t>
            </a:r>
            <a:r>
              <a:rPr sz="1600" u="heavy" spc="-3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Word </a:t>
            </a:r>
            <a:r>
              <a:rPr sz="1600" u="heavy" spc="-1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documents </a:t>
            </a:r>
            <a:r>
              <a:rPr sz="1600" u="heavy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accessible </a:t>
            </a:r>
            <a:r>
              <a:rPr sz="1600" u="heavy" spc="-1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to people </a:t>
            </a:r>
            <a:r>
              <a:rPr sz="1600" u="heavy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with</a:t>
            </a:r>
            <a:r>
              <a:rPr sz="1600" u="heavy" spc="330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 </a:t>
            </a:r>
            <a:r>
              <a:rPr sz="1600" u="heavy" spc="-5" dirty="0">
                <a:solidFill>
                  <a:srgbClr val="00559B"/>
                </a:solidFill>
                <a:uFill>
                  <a:solidFill>
                    <a:srgbClr val="00559B"/>
                  </a:solidFill>
                </a:uFill>
                <a:latin typeface="Carlito"/>
                <a:cs typeface="Carlito"/>
                <a:hlinkClick r:id="rId10"/>
              </a:rPr>
              <a:t>disabilities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618232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69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69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005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4022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005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010400" y="1342644"/>
            <a:ext cx="2563495" cy="4693920"/>
          </a:xfrm>
          <a:custGeom>
            <a:avLst/>
            <a:gdLst/>
            <a:ahLst/>
            <a:cxnLst/>
            <a:rect l="l" t="t" r="r" b="b"/>
            <a:pathLst>
              <a:path w="2563495" h="4693920">
                <a:moveTo>
                  <a:pt x="0" y="427227"/>
                </a:moveTo>
                <a:lnTo>
                  <a:pt x="2506" y="380674"/>
                </a:lnTo>
                <a:lnTo>
                  <a:pt x="9853" y="335573"/>
                </a:lnTo>
                <a:lnTo>
                  <a:pt x="21778" y="292185"/>
                </a:lnTo>
                <a:lnTo>
                  <a:pt x="38023" y="250771"/>
                </a:lnTo>
                <a:lnTo>
                  <a:pt x="58325" y="211591"/>
                </a:lnTo>
                <a:lnTo>
                  <a:pt x="82426" y="174906"/>
                </a:lnTo>
                <a:lnTo>
                  <a:pt x="110063" y="140976"/>
                </a:lnTo>
                <a:lnTo>
                  <a:pt x="140976" y="110063"/>
                </a:lnTo>
                <a:lnTo>
                  <a:pt x="174906" y="82426"/>
                </a:lnTo>
                <a:lnTo>
                  <a:pt x="211591" y="58325"/>
                </a:lnTo>
                <a:lnTo>
                  <a:pt x="250771" y="38023"/>
                </a:lnTo>
                <a:lnTo>
                  <a:pt x="292185" y="21778"/>
                </a:lnTo>
                <a:lnTo>
                  <a:pt x="335573" y="9853"/>
                </a:lnTo>
                <a:lnTo>
                  <a:pt x="380674" y="2506"/>
                </a:lnTo>
                <a:lnTo>
                  <a:pt x="427227" y="0"/>
                </a:lnTo>
                <a:lnTo>
                  <a:pt x="2136140" y="0"/>
                </a:lnTo>
                <a:lnTo>
                  <a:pt x="2182693" y="2506"/>
                </a:lnTo>
                <a:lnTo>
                  <a:pt x="2227794" y="9853"/>
                </a:lnTo>
                <a:lnTo>
                  <a:pt x="2271182" y="21778"/>
                </a:lnTo>
                <a:lnTo>
                  <a:pt x="2312596" y="38023"/>
                </a:lnTo>
                <a:lnTo>
                  <a:pt x="2351776" y="58325"/>
                </a:lnTo>
                <a:lnTo>
                  <a:pt x="2388461" y="82426"/>
                </a:lnTo>
                <a:lnTo>
                  <a:pt x="2422391" y="110063"/>
                </a:lnTo>
                <a:lnTo>
                  <a:pt x="2453304" y="140976"/>
                </a:lnTo>
                <a:lnTo>
                  <a:pt x="2480941" y="174906"/>
                </a:lnTo>
                <a:lnTo>
                  <a:pt x="2505042" y="211591"/>
                </a:lnTo>
                <a:lnTo>
                  <a:pt x="2525344" y="250771"/>
                </a:lnTo>
                <a:lnTo>
                  <a:pt x="2541589" y="292185"/>
                </a:lnTo>
                <a:lnTo>
                  <a:pt x="2553514" y="335573"/>
                </a:lnTo>
                <a:lnTo>
                  <a:pt x="2560861" y="380674"/>
                </a:lnTo>
                <a:lnTo>
                  <a:pt x="2563368" y="427227"/>
                </a:lnTo>
                <a:lnTo>
                  <a:pt x="2563368" y="4266679"/>
                </a:lnTo>
                <a:lnTo>
                  <a:pt x="2560861" y="4313233"/>
                </a:lnTo>
                <a:lnTo>
                  <a:pt x="2553514" y="4358334"/>
                </a:lnTo>
                <a:lnTo>
                  <a:pt x="2541589" y="4401723"/>
                </a:lnTo>
                <a:lnTo>
                  <a:pt x="2525344" y="4443138"/>
                </a:lnTo>
                <a:lnTo>
                  <a:pt x="2505042" y="4482319"/>
                </a:lnTo>
                <a:lnTo>
                  <a:pt x="2480941" y="4519005"/>
                </a:lnTo>
                <a:lnTo>
                  <a:pt x="2453304" y="4552936"/>
                </a:lnTo>
                <a:lnTo>
                  <a:pt x="2422391" y="4583851"/>
                </a:lnTo>
                <a:lnTo>
                  <a:pt x="2388461" y="4611489"/>
                </a:lnTo>
                <a:lnTo>
                  <a:pt x="2351776" y="4635590"/>
                </a:lnTo>
                <a:lnTo>
                  <a:pt x="2312596" y="4655894"/>
                </a:lnTo>
                <a:lnTo>
                  <a:pt x="2271182" y="4672139"/>
                </a:lnTo>
                <a:lnTo>
                  <a:pt x="2227794" y="4684066"/>
                </a:lnTo>
                <a:lnTo>
                  <a:pt x="2182693" y="4691413"/>
                </a:lnTo>
                <a:lnTo>
                  <a:pt x="2136140" y="4693920"/>
                </a:lnTo>
                <a:lnTo>
                  <a:pt x="427227" y="4693920"/>
                </a:lnTo>
                <a:lnTo>
                  <a:pt x="380674" y="4691413"/>
                </a:lnTo>
                <a:lnTo>
                  <a:pt x="335573" y="4684066"/>
                </a:lnTo>
                <a:lnTo>
                  <a:pt x="292185" y="4672139"/>
                </a:lnTo>
                <a:lnTo>
                  <a:pt x="250771" y="4655894"/>
                </a:lnTo>
                <a:lnTo>
                  <a:pt x="211591" y="4635590"/>
                </a:lnTo>
                <a:lnTo>
                  <a:pt x="174906" y="4611489"/>
                </a:lnTo>
                <a:lnTo>
                  <a:pt x="140976" y="4583851"/>
                </a:lnTo>
                <a:lnTo>
                  <a:pt x="110063" y="4552936"/>
                </a:lnTo>
                <a:lnTo>
                  <a:pt x="82426" y="4519005"/>
                </a:lnTo>
                <a:lnTo>
                  <a:pt x="58325" y="4482319"/>
                </a:lnTo>
                <a:lnTo>
                  <a:pt x="38023" y="4443138"/>
                </a:lnTo>
                <a:lnTo>
                  <a:pt x="21778" y="4401723"/>
                </a:lnTo>
                <a:lnTo>
                  <a:pt x="9853" y="4358334"/>
                </a:lnTo>
                <a:lnTo>
                  <a:pt x="2506" y="4313233"/>
                </a:lnTo>
                <a:lnTo>
                  <a:pt x="0" y="4266679"/>
                </a:lnTo>
                <a:lnTo>
                  <a:pt x="0" y="427227"/>
                </a:lnTo>
                <a:close/>
              </a:path>
            </a:pathLst>
          </a:custGeom>
          <a:ln w="12192">
            <a:solidFill>
              <a:srgbClr val="005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76274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0055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220468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76452" y="2572892"/>
            <a:ext cx="741680" cy="20694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400" dirty="0">
                <a:solidFill>
                  <a:srgbClr val="3D6211"/>
                </a:solidFill>
                <a:latin typeface="Carlito"/>
                <a:cs typeface="Carlito"/>
              </a:rPr>
              <a:t>L</a:t>
            </a:r>
            <a:endParaRPr sz="1340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90804" y="262254"/>
            <a:ext cx="1019810" cy="64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Links</a:t>
            </a:r>
            <a:endParaRPr sz="24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1600" b="1" spc="-10" dirty="0">
                <a:solidFill>
                  <a:srgbClr val="FFFFFF"/>
                </a:solidFill>
                <a:latin typeface="Carlito"/>
                <a:cs typeface="Carlito"/>
              </a:rPr>
              <a:t>(hyperlinks)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9016" y="1271016"/>
            <a:ext cx="1109472" cy="1110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8232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8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8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6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8" y="0"/>
                </a:lnTo>
                <a:close/>
              </a:path>
            </a:pathLst>
          </a:custGeom>
          <a:solidFill>
            <a:srgbClr val="3D62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6598" y="546353"/>
            <a:ext cx="1211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000" b="1" spc="-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2194" y="1564639"/>
            <a:ext cx="133413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rlito"/>
                <a:cs typeface="Carlito"/>
              </a:rPr>
              <a:t>Add </a:t>
            </a:r>
            <a:r>
              <a:rPr sz="1400" spc="-5" dirty="0">
                <a:latin typeface="Carlito"/>
                <a:cs typeface="Carlito"/>
              </a:rPr>
              <a:t>meaningful  hyperlink </a:t>
            </a:r>
            <a:r>
              <a:rPr sz="1400" spc="-15" dirty="0">
                <a:latin typeface="Carlito"/>
                <a:cs typeface="Carlito"/>
              </a:rPr>
              <a:t>text </a:t>
            </a:r>
            <a:r>
              <a:rPr sz="1400" spc="-5" dirty="0">
                <a:latin typeface="Carlito"/>
                <a:cs typeface="Carlito"/>
              </a:rPr>
              <a:t>and  </a:t>
            </a:r>
            <a:r>
              <a:rPr sz="1400" spc="-10" dirty="0">
                <a:latin typeface="Carlito"/>
                <a:cs typeface="Carlito"/>
              </a:rPr>
              <a:t>ScreenTips.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40223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3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3D62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99684" y="546353"/>
            <a:ext cx="1470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find</a:t>
            </a:r>
            <a:r>
              <a:rPr sz="20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44821" y="1564639"/>
            <a:ext cx="1585595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Instead of using ‘Click  </a:t>
            </a:r>
            <a:r>
              <a:rPr sz="1400" spc="-30" dirty="0">
                <a:latin typeface="Carlito"/>
                <a:cs typeface="Carlito"/>
              </a:rPr>
              <a:t>here’, </a:t>
            </a:r>
            <a:r>
              <a:rPr sz="1400" spc="-5" dirty="0">
                <a:latin typeface="Carlito"/>
                <a:cs typeface="Carlito"/>
              </a:rPr>
              <a:t>include the  </a:t>
            </a:r>
            <a:r>
              <a:rPr sz="1400" dirty="0">
                <a:latin typeface="Carlito"/>
                <a:cs typeface="Carlito"/>
              </a:rPr>
              <a:t>title </a:t>
            </a:r>
            <a:r>
              <a:rPr sz="1400" spc="-5" dirty="0">
                <a:latin typeface="Carlito"/>
                <a:cs typeface="Carlito"/>
              </a:rPr>
              <a:t>of the </a:t>
            </a:r>
            <a:r>
              <a:rPr sz="1400" spc="-10" dirty="0">
                <a:latin typeface="Carlito"/>
                <a:cs typeface="Carlito"/>
              </a:rPr>
              <a:t>page </a:t>
            </a:r>
            <a:r>
              <a:rPr sz="1400" spc="-5" dirty="0">
                <a:latin typeface="Carlito"/>
                <a:cs typeface="Carlito"/>
              </a:rPr>
              <a:t>your  </a:t>
            </a:r>
            <a:r>
              <a:rPr sz="1400" spc="-10" dirty="0">
                <a:latin typeface="Carlito"/>
                <a:cs typeface="Carlito"/>
              </a:rPr>
              <a:t>are </a:t>
            </a:r>
            <a:r>
              <a:rPr sz="1400" dirty="0">
                <a:latin typeface="Carlito"/>
                <a:cs typeface="Carlito"/>
              </a:rPr>
              <a:t>linking </a:t>
            </a:r>
            <a:r>
              <a:rPr sz="1400" spc="-10" dirty="0">
                <a:latin typeface="Carlito"/>
                <a:cs typeface="Carlito"/>
              </a:rPr>
              <a:t>to.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4821" y="2631439"/>
            <a:ext cx="148844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40" dirty="0">
                <a:latin typeface="Carlito"/>
                <a:cs typeface="Carlito"/>
              </a:rPr>
              <a:t>You </a:t>
            </a:r>
            <a:r>
              <a:rPr sz="1400" spc="-5" dirty="0">
                <a:latin typeface="Carlito"/>
                <a:cs typeface="Carlito"/>
              </a:rPr>
              <a:t>can </a:t>
            </a:r>
            <a:r>
              <a:rPr sz="1400" dirty="0">
                <a:latin typeface="Carlito"/>
                <a:cs typeface="Carlito"/>
              </a:rPr>
              <a:t>also </a:t>
            </a:r>
            <a:r>
              <a:rPr sz="1400" spc="-5" dirty="0">
                <a:latin typeface="Carlito"/>
                <a:cs typeface="Carlito"/>
              </a:rPr>
              <a:t>add  </a:t>
            </a:r>
            <a:r>
              <a:rPr sz="1400" spc="-10" dirty="0">
                <a:latin typeface="Carlito"/>
                <a:cs typeface="Carlito"/>
              </a:rPr>
              <a:t>ScreenTips </a:t>
            </a:r>
            <a:r>
              <a:rPr sz="1400" spc="-5" dirty="0">
                <a:latin typeface="Carlito"/>
                <a:cs typeface="Carlito"/>
              </a:rPr>
              <a:t>that  appear </a:t>
            </a:r>
            <a:r>
              <a:rPr sz="1400" dirty="0">
                <a:latin typeface="Carlito"/>
                <a:cs typeface="Carlito"/>
              </a:rPr>
              <a:t>when </a:t>
            </a:r>
            <a:r>
              <a:rPr sz="1400" spc="-10" dirty="0">
                <a:latin typeface="Carlito"/>
                <a:cs typeface="Carlito"/>
              </a:rPr>
              <a:t>your  cursor hovers </a:t>
            </a:r>
            <a:r>
              <a:rPr sz="1400" spc="-5" dirty="0">
                <a:latin typeface="Carlito"/>
                <a:cs typeface="Carlito"/>
              </a:rPr>
              <a:t>over</a:t>
            </a:r>
            <a:r>
              <a:rPr sz="1400" spc="-70" dirty="0">
                <a:latin typeface="Carlito"/>
                <a:cs typeface="Carlito"/>
              </a:rPr>
              <a:t> </a:t>
            </a:r>
            <a:r>
              <a:rPr sz="1400" dirty="0">
                <a:latin typeface="Carlito"/>
                <a:cs typeface="Carlito"/>
              </a:rPr>
              <a:t>a  </a:t>
            </a:r>
            <a:r>
              <a:rPr sz="1400" spc="-5" dirty="0">
                <a:latin typeface="Carlito"/>
                <a:cs typeface="Carlito"/>
              </a:rPr>
              <a:t>hyperlink.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10400" y="344424"/>
            <a:ext cx="2563495" cy="767080"/>
          </a:xfrm>
          <a:custGeom>
            <a:avLst/>
            <a:gdLst/>
            <a:ahLst/>
            <a:cxnLst/>
            <a:rect l="l" t="t" r="r" b="b"/>
            <a:pathLst>
              <a:path w="2563495" h="767080">
                <a:moveTo>
                  <a:pt x="2435605" y="0"/>
                </a:moveTo>
                <a:lnTo>
                  <a:pt x="127761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2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1" y="766572"/>
                </a:lnTo>
                <a:lnTo>
                  <a:pt x="2435605" y="766572"/>
                </a:lnTo>
                <a:lnTo>
                  <a:pt x="2485358" y="756538"/>
                </a:lnTo>
                <a:lnTo>
                  <a:pt x="2525966" y="729170"/>
                </a:lnTo>
                <a:lnTo>
                  <a:pt x="2553335" y="688562"/>
                </a:lnTo>
                <a:lnTo>
                  <a:pt x="2563368" y="638810"/>
                </a:lnTo>
                <a:lnTo>
                  <a:pt x="2563368" y="127762"/>
                </a:lnTo>
                <a:lnTo>
                  <a:pt x="2553334" y="78009"/>
                </a:lnTo>
                <a:lnTo>
                  <a:pt x="2525966" y="37401"/>
                </a:lnTo>
                <a:lnTo>
                  <a:pt x="2485358" y="10032"/>
                </a:lnTo>
                <a:lnTo>
                  <a:pt x="2435605" y="0"/>
                </a:lnTo>
                <a:close/>
              </a:path>
            </a:pathLst>
          </a:custGeom>
          <a:solidFill>
            <a:srgbClr val="3D62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769097" y="546353"/>
            <a:ext cx="10477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Why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4361" y="1564639"/>
            <a:ext cx="2147570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People </a:t>
            </a:r>
            <a:r>
              <a:rPr sz="1400" dirty="0">
                <a:latin typeface="Carlito"/>
                <a:cs typeface="Carlito"/>
              </a:rPr>
              <a:t>who </a:t>
            </a:r>
            <a:r>
              <a:rPr sz="1400" spc="-5" dirty="0">
                <a:latin typeface="Carlito"/>
                <a:cs typeface="Carlito"/>
              </a:rPr>
              <a:t>use </a:t>
            </a:r>
            <a:r>
              <a:rPr sz="1400" spc="-10" dirty="0">
                <a:latin typeface="Carlito"/>
                <a:cs typeface="Carlito"/>
              </a:rPr>
              <a:t>screen  readers </a:t>
            </a:r>
            <a:r>
              <a:rPr sz="1400" spc="-5" dirty="0">
                <a:latin typeface="Carlito"/>
                <a:cs typeface="Carlito"/>
              </a:rPr>
              <a:t>sometimes just scan  the list of links </a:t>
            </a:r>
            <a:r>
              <a:rPr sz="1400" dirty="0">
                <a:latin typeface="Carlito"/>
                <a:cs typeface="Carlito"/>
              </a:rPr>
              <a:t>in a </a:t>
            </a:r>
            <a:r>
              <a:rPr sz="1400" spc="-10" dirty="0">
                <a:latin typeface="Carlito"/>
                <a:cs typeface="Carlito"/>
              </a:rPr>
              <a:t>document  </a:t>
            </a:r>
            <a:r>
              <a:rPr sz="1400" spc="-5" dirty="0">
                <a:latin typeface="Carlito"/>
                <a:cs typeface="Carlito"/>
              </a:rPr>
              <a:t>or web</a:t>
            </a:r>
            <a:r>
              <a:rPr sz="1400" spc="-3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page.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14361" y="2631439"/>
            <a:ext cx="21164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rlito"/>
                <a:cs typeface="Carlito"/>
              </a:rPr>
              <a:t>Links </a:t>
            </a:r>
            <a:r>
              <a:rPr sz="1400" spc="-5" dirty="0">
                <a:latin typeface="Carlito"/>
                <a:cs typeface="Carlito"/>
              </a:rPr>
              <a:t>would then be read on  their </a:t>
            </a:r>
            <a:r>
              <a:rPr sz="1400" dirty="0">
                <a:latin typeface="Carlito"/>
                <a:cs typeface="Carlito"/>
              </a:rPr>
              <a:t>own </a:t>
            </a:r>
            <a:r>
              <a:rPr sz="1400" spc="-5" dirty="0">
                <a:latin typeface="Carlito"/>
                <a:cs typeface="Carlito"/>
              </a:rPr>
              <a:t>and out </a:t>
            </a:r>
            <a:r>
              <a:rPr sz="1400" dirty="0">
                <a:latin typeface="Carlito"/>
                <a:cs typeface="Carlito"/>
              </a:rPr>
              <a:t>of </a:t>
            </a:r>
            <a:r>
              <a:rPr sz="1400" spc="-15" dirty="0">
                <a:latin typeface="Carlito"/>
                <a:cs typeface="Carlito"/>
              </a:rPr>
              <a:t>context  away </a:t>
            </a:r>
            <a:r>
              <a:rPr sz="1400" spc="-10" dirty="0">
                <a:latin typeface="Carlito"/>
                <a:cs typeface="Carlito"/>
              </a:rPr>
              <a:t>from </a:t>
            </a:r>
            <a:r>
              <a:rPr sz="1400" spc="-5" dirty="0">
                <a:latin typeface="Carlito"/>
                <a:cs typeface="Carlito"/>
              </a:rPr>
              <a:t>the full </a:t>
            </a:r>
            <a:r>
              <a:rPr sz="1400" spc="-10" dirty="0">
                <a:latin typeface="Carlito"/>
                <a:cs typeface="Carlito"/>
              </a:rPr>
              <a:t>text. </a:t>
            </a:r>
            <a:r>
              <a:rPr sz="1400" spc="-5" dirty="0">
                <a:latin typeface="Carlito"/>
                <a:cs typeface="Carlito"/>
              </a:rPr>
              <a:t>This  means links need </a:t>
            </a:r>
            <a:r>
              <a:rPr sz="1400" spc="-1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be given  </a:t>
            </a:r>
            <a:r>
              <a:rPr sz="1400" dirty="0">
                <a:latin typeface="Carlito"/>
                <a:cs typeface="Carlito"/>
              </a:rPr>
              <a:t>a </a:t>
            </a:r>
            <a:r>
              <a:rPr sz="1400" spc="-5" dirty="0">
                <a:latin typeface="Carlito"/>
                <a:cs typeface="Carlito"/>
              </a:rPr>
              <a:t>clear and </a:t>
            </a:r>
            <a:r>
              <a:rPr sz="1400" spc="-10" dirty="0">
                <a:latin typeface="Carlito"/>
                <a:cs typeface="Carlito"/>
              </a:rPr>
              <a:t>accurate </a:t>
            </a:r>
            <a:r>
              <a:rPr sz="1400" dirty="0">
                <a:latin typeface="Carlito"/>
                <a:cs typeface="Carlito"/>
              </a:rPr>
              <a:t>title  </a:t>
            </a:r>
            <a:r>
              <a:rPr sz="1400" spc="-5" dirty="0">
                <a:latin typeface="Carlito"/>
                <a:cs typeface="Carlito"/>
              </a:rPr>
              <a:t>about where </a:t>
            </a:r>
            <a:r>
              <a:rPr sz="1400" dirty="0">
                <a:latin typeface="Carlito"/>
                <a:cs typeface="Carlito"/>
              </a:rPr>
              <a:t>the link is </a:t>
            </a:r>
            <a:r>
              <a:rPr sz="1400" spc="-5" dirty="0">
                <a:latin typeface="Carlito"/>
                <a:cs typeface="Carlito"/>
              </a:rPr>
              <a:t>going  </a:t>
            </a:r>
            <a:r>
              <a:rPr sz="1400" spc="-10" dirty="0">
                <a:latin typeface="Carlito"/>
                <a:cs typeface="Carlito"/>
              </a:rPr>
              <a:t>to.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14361" y="4338269"/>
            <a:ext cx="16103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rlito"/>
                <a:cs typeface="Carlito"/>
              </a:rPr>
              <a:t>Do </a:t>
            </a:r>
            <a:r>
              <a:rPr sz="1400" spc="-5" dirty="0">
                <a:latin typeface="Carlito"/>
                <a:cs typeface="Carlito"/>
              </a:rPr>
              <a:t>not use </a:t>
            </a:r>
            <a:r>
              <a:rPr sz="1400" spc="-15" dirty="0">
                <a:latin typeface="Carlito"/>
                <a:cs typeface="Carlito"/>
              </a:rPr>
              <a:t>‘click</a:t>
            </a:r>
            <a:r>
              <a:rPr sz="1400" spc="-45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here’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09404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3D62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040873" y="546353"/>
            <a:ext cx="1327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67341" y="1564639"/>
            <a:ext cx="13487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4"/>
              </a:rPr>
              <a:t>Add </a:t>
            </a:r>
            <a:r>
              <a:rPr sz="1400" u="sng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4"/>
              </a:rPr>
              <a:t>hyperlink</a:t>
            </a:r>
            <a:r>
              <a:rPr sz="1400" u="sng" spc="-6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4"/>
              </a:rPr>
              <a:t> </a:t>
            </a:r>
            <a:r>
              <a:rPr sz="1400" u="sng" spc="-1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4"/>
              </a:rPr>
              <a:t>text </a:t>
            </a:r>
            <a:r>
              <a:rPr sz="1400" spc="-15" dirty="0">
                <a:solidFill>
                  <a:srgbClr val="3D6211"/>
                </a:solidFill>
                <a:latin typeface="Carlito"/>
                <a:cs typeface="Carlito"/>
                <a:hlinkClick r:id="rId4"/>
              </a:rPr>
              <a:t> </a:t>
            </a:r>
            <a:r>
              <a:rPr sz="1400" u="sng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4"/>
              </a:rPr>
              <a:t>and</a:t>
            </a:r>
            <a:r>
              <a:rPr sz="1400" u="sng" spc="-1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4"/>
              </a:rPr>
              <a:t> ScreenTips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67341" y="2204720"/>
            <a:ext cx="11188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5"/>
              </a:rPr>
              <a:t>Video: </a:t>
            </a:r>
            <a:r>
              <a:rPr sz="1400" u="sng" spc="-1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5"/>
              </a:rPr>
              <a:t>Create </a:t>
            </a:r>
            <a:r>
              <a:rPr sz="1400" spc="-10" dirty="0">
                <a:solidFill>
                  <a:srgbClr val="3D6211"/>
                </a:solid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5"/>
              </a:rPr>
              <a:t>accessible</a:t>
            </a:r>
            <a:r>
              <a:rPr sz="1400" u="sng" spc="-4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5"/>
              </a:rPr>
              <a:t>links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97226" y="6383223"/>
            <a:ext cx="8721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Content </a:t>
            </a:r>
            <a:r>
              <a:rPr sz="1600" spc="-5" dirty="0">
                <a:latin typeface="Carlito"/>
                <a:cs typeface="Carlito"/>
              </a:rPr>
              <a:t>adapted </a:t>
            </a:r>
            <a:r>
              <a:rPr sz="1600" spc="-15" dirty="0">
                <a:latin typeface="Carlito"/>
                <a:cs typeface="Carlito"/>
              </a:rPr>
              <a:t>from </a:t>
            </a:r>
            <a:r>
              <a:rPr sz="1600" u="heavy" spc="-1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Microsoft Office: </a:t>
            </a:r>
            <a:r>
              <a:rPr sz="1600" u="heavy" spc="-2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Make </a:t>
            </a:r>
            <a:r>
              <a:rPr sz="1600" u="heavy" spc="-1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your </a:t>
            </a:r>
            <a:r>
              <a:rPr sz="1600" u="heavy" spc="-3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Word </a:t>
            </a:r>
            <a:r>
              <a:rPr sz="1600" u="heavy" spc="-1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documents </a:t>
            </a:r>
            <a:r>
              <a:rPr sz="1600" u="heavy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accessible </a:t>
            </a:r>
            <a:r>
              <a:rPr sz="1600" u="heavy" spc="-1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to people </a:t>
            </a:r>
            <a:r>
              <a:rPr sz="1600" u="heavy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with</a:t>
            </a:r>
            <a:r>
              <a:rPr sz="1600" u="heavy" spc="330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 </a:t>
            </a:r>
            <a:r>
              <a:rPr sz="1600" u="heavy" spc="-5" dirty="0">
                <a:solidFill>
                  <a:srgbClr val="3D6211"/>
                </a:solidFill>
                <a:uFill>
                  <a:solidFill>
                    <a:srgbClr val="3D6211"/>
                  </a:solidFill>
                </a:uFill>
                <a:latin typeface="Carlito"/>
                <a:cs typeface="Carlito"/>
                <a:hlinkClick r:id="rId6"/>
              </a:rPr>
              <a:t>disabilities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18232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69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69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3D62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4022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3D62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10400" y="1342644"/>
            <a:ext cx="2563495" cy="4693920"/>
          </a:xfrm>
          <a:custGeom>
            <a:avLst/>
            <a:gdLst/>
            <a:ahLst/>
            <a:cxnLst/>
            <a:rect l="l" t="t" r="r" b="b"/>
            <a:pathLst>
              <a:path w="2563495" h="4693920">
                <a:moveTo>
                  <a:pt x="0" y="427227"/>
                </a:moveTo>
                <a:lnTo>
                  <a:pt x="2506" y="380674"/>
                </a:lnTo>
                <a:lnTo>
                  <a:pt x="9853" y="335573"/>
                </a:lnTo>
                <a:lnTo>
                  <a:pt x="21778" y="292185"/>
                </a:lnTo>
                <a:lnTo>
                  <a:pt x="38023" y="250771"/>
                </a:lnTo>
                <a:lnTo>
                  <a:pt x="58325" y="211591"/>
                </a:lnTo>
                <a:lnTo>
                  <a:pt x="82426" y="174906"/>
                </a:lnTo>
                <a:lnTo>
                  <a:pt x="110063" y="140976"/>
                </a:lnTo>
                <a:lnTo>
                  <a:pt x="140976" y="110063"/>
                </a:lnTo>
                <a:lnTo>
                  <a:pt x="174906" y="82426"/>
                </a:lnTo>
                <a:lnTo>
                  <a:pt x="211591" y="58325"/>
                </a:lnTo>
                <a:lnTo>
                  <a:pt x="250771" y="38023"/>
                </a:lnTo>
                <a:lnTo>
                  <a:pt x="292185" y="21778"/>
                </a:lnTo>
                <a:lnTo>
                  <a:pt x="335573" y="9853"/>
                </a:lnTo>
                <a:lnTo>
                  <a:pt x="380674" y="2506"/>
                </a:lnTo>
                <a:lnTo>
                  <a:pt x="427227" y="0"/>
                </a:lnTo>
                <a:lnTo>
                  <a:pt x="2136140" y="0"/>
                </a:lnTo>
                <a:lnTo>
                  <a:pt x="2182693" y="2506"/>
                </a:lnTo>
                <a:lnTo>
                  <a:pt x="2227794" y="9853"/>
                </a:lnTo>
                <a:lnTo>
                  <a:pt x="2271182" y="21778"/>
                </a:lnTo>
                <a:lnTo>
                  <a:pt x="2312596" y="38023"/>
                </a:lnTo>
                <a:lnTo>
                  <a:pt x="2351776" y="58325"/>
                </a:lnTo>
                <a:lnTo>
                  <a:pt x="2388461" y="82426"/>
                </a:lnTo>
                <a:lnTo>
                  <a:pt x="2422391" y="110063"/>
                </a:lnTo>
                <a:lnTo>
                  <a:pt x="2453304" y="140976"/>
                </a:lnTo>
                <a:lnTo>
                  <a:pt x="2480941" y="174906"/>
                </a:lnTo>
                <a:lnTo>
                  <a:pt x="2505042" y="211591"/>
                </a:lnTo>
                <a:lnTo>
                  <a:pt x="2525344" y="250771"/>
                </a:lnTo>
                <a:lnTo>
                  <a:pt x="2541589" y="292185"/>
                </a:lnTo>
                <a:lnTo>
                  <a:pt x="2553514" y="335573"/>
                </a:lnTo>
                <a:lnTo>
                  <a:pt x="2560861" y="380674"/>
                </a:lnTo>
                <a:lnTo>
                  <a:pt x="2563368" y="427227"/>
                </a:lnTo>
                <a:lnTo>
                  <a:pt x="2563368" y="4266679"/>
                </a:lnTo>
                <a:lnTo>
                  <a:pt x="2560861" y="4313233"/>
                </a:lnTo>
                <a:lnTo>
                  <a:pt x="2553514" y="4358334"/>
                </a:lnTo>
                <a:lnTo>
                  <a:pt x="2541589" y="4401723"/>
                </a:lnTo>
                <a:lnTo>
                  <a:pt x="2525344" y="4443138"/>
                </a:lnTo>
                <a:lnTo>
                  <a:pt x="2505042" y="4482319"/>
                </a:lnTo>
                <a:lnTo>
                  <a:pt x="2480941" y="4519005"/>
                </a:lnTo>
                <a:lnTo>
                  <a:pt x="2453304" y="4552936"/>
                </a:lnTo>
                <a:lnTo>
                  <a:pt x="2422391" y="4583851"/>
                </a:lnTo>
                <a:lnTo>
                  <a:pt x="2388461" y="4611489"/>
                </a:lnTo>
                <a:lnTo>
                  <a:pt x="2351776" y="4635590"/>
                </a:lnTo>
                <a:lnTo>
                  <a:pt x="2312596" y="4655894"/>
                </a:lnTo>
                <a:lnTo>
                  <a:pt x="2271182" y="4672139"/>
                </a:lnTo>
                <a:lnTo>
                  <a:pt x="2227794" y="4684066"/>
                </a:lnTo>
                <a:lnTo>
                  <a:pt x="2182693" y="4691413"/>
                </a:lnTo>
                <a:lnTo>
                  <a:pt x="2136140" y="4693920"/>
                </a:lnTo>
                <a:lnTo>
                  <a:pt x="427227" y="4693920"/>
                </a:lnTo>
                <a:lnTo>
                  <a:pt x="380674" y="4691413"/>
                </a:lnTo>
                <a:lnTo>
                  <a:pt x="335573" y="4684066"/>
                </a:lnTo>
                <a:lnTo>
                  <a:pt x="292185" y="4672139"/>
                </a:lnTo>
                <a:lnTo>
                  <a:pt x="250771" y="4655894"/>
                </a:lnTo>
                <a:lnTo>
                  <a:pt x="211591" y="4635590"/>
                </a:lnTo>
                <a:lnTo>
                  <a:pt x="174906" y="4611489"/>
                </a:lnTo>
                <a:lnTo>
                  <a:pt x="140976" y="4583851"/>
                </a:lnTo>
                <a:lnTo>
                  <a:pt x="110063" y="4552936"/>
                </a:lnTo>
                <a:lnTo>
                  <a:pt x="82426" y="4519005"/>
                </a:lnTo>
                <a:lnTo>
                  <a:pt x="58325" y="4482319"/>
                </a:lnTo>
                <a:lnTo>
                  <a:pt x="38023" y="4443138"/>
                </a:lnTo>
                <a:lnTo>
                  <a:pt x="21778" y="4401723"/>
                </a:lnTo>
                <a:lnTo>
                  <a:pt x="9853" y="4358334"/>
                </a:lnTo>
                <a:lnTo>
                  <a:pt x="2506" y="4313233"/>
                </a:lnTo>
                <a:lnTo>
                  <a:pt x="0" y="4266679"/>
                </a:lnTo>
                <a:lnTo>
                  <a:pt x="0" y="427227"/>
                </a:lnTo>
                <a:close/>
              </a:path>
            </a:pathLst>
          </a:custGeom>
          <a:ln w="12192">
            <a:solidFill>
              <a:srgbClr val="3D62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76274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3D62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211323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76452" y="2572892"/>
            <a:ext cx="905510" cy="20694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400" dirty="0">
                <a:solidFill>
                  <a:srgbClr val="A22C2E"/>
                </a:solidFill>
                <a:latin typeface="Carlito"/>
                <a:cs typeface="Carlito"/>
              </a:rPr>
              <a:t>P</a:t>
            </a:r>
            <a:endParaRPr sz="1340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2619" y="262254"/>
            <a:ext cx="91884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2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Plain 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English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9016" y="1271016"/>
            <a:ext cx="1109472" cy="1110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8232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8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8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6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8" y="0"/>
                </a:lnTo>
                <a:close/>
              </a:path>
            </a:pathLst>
          </a:custGeom>
          <a:solidFill>
            <a:srgbClr val="A22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6598" y="546353"/>
            <a:ext cx="1211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000" b="1" spc="-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2194" y="1564639"/>
            <a:ext cx="1468120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latin typeface="Carlito"/>
                <a:cs typeface="Carlito"/>
              </a:rPr>
              <a:t>Try </a:t>
            </a:r>
            <a:r>
              <a:rPr sz="1400" spc="-10" dirty="0">
                <a:latin typeface="Carlito"/>
                <a:cs typeface="Carlito"/>
              </a:rPr>
              <a:t>to avoid </a:t>
            </a:r>
            <a:r>
              <a:rPr sz="1400" spc="-5" dirty="0">
                <a:latin typeface="Carlito"/>
                <a:cs typeface="Carlito"/>
              </a:rPr>
              <a:t>using  long overly</a:t>
            </a:r>
            <a:r>
              <a:rPr sz="1400" spc="-65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complex  </a:t>
            </a:r>
            <a:r>
              <a:rPr sz="1400" spc="-5" dirty="0">
                <a:latin typeface="Carlito"/>
                <a:cs typeface="Carlito"/>
              </a:rPr>
              <a:t>language, such </a:t>
            </a:r>
            <a:r>
              <a:rPr sz="1400" dirty="0">
                <a:latin typeface="Carlito"/>
                <a:cs typeface="Carlito"/>
              </a:rPr>
              <a:t>as  </a:t>
            </a:r>
            <a:r>
              <a:rPr sz="1400" spc="-10" dirty="0">
                <a:latin typeface="Carlito"/>
                <a:cs typeface="Carlito"/>
              </a:rPr>
              <a:t>jargon, </a:t>
            </a:r>
            <a:r>
              <a:rPr sz="1400" spc="-5" dirty="0">
                <a:latin typeface="Carlito"/>
                <a:cs typeface="Carlito"/>
              </a:rPr>
              <a:t>unexplained  </a:t>
            </a:r>
            <a:r>
              <a:rPr sz="1400" spc="-10" dirty="0">
                <a:latin typeface="Carlito"/>
                <a:cs typeface="Carlito"/>
              </a:rPr>
              <a:t>acronyms </a:t>
            </a:r>
            <a:r>
              <a:rPr sz="1400" spc="-5" dirty="0">
                <a:latin typeface="Carlito"/>
                <a:cs typeface="Carlito"/>
              </a:rPr>
              <a:t>and long  </a:t>
            </a:r>
            <a:r>
              <a:rPr sz="1400" spc="-10" dirty="0">
                <a:latin typeface="Carlito"/>
                <a:cs typeface="Carlito"/>
              </a:rPr>
              <a:t>words.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2194" y="3058413"/>
            <a:ext cx="1572895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Carlito"/>
                <a:cs typeface="Carlito"/>
              </a:rPr>
              <a:t>Make </a:t>
            </a:r>
            <a:r>
              <a:rPr sz="1400" spc="-10" dirty="0">
                <a:latin typeface="Carlito"/>
                <a:cs typeface="Carlito"/>
              </a:rPr>
              <a:t>sure </a:t>
            </a:r>
            <a:r>
              <a:rPr sz="1400" spc="-5" dirty="0">
                <a:latin typeface="Carlito"/>
                <a:cs typeface="Carlito"/>
              </a:rPr>
              <a:t>you </a:t>
            </a:r>
            <a:r>
              <a:rPr sz="1400" spc="-15" dirty="0">
                <a:latin typeface="Carlito"/>
                <a:cs typeface="Carlito"/>
              </a:rPr>
              <a:t>have  </a:t>
            </a:r>
            <a:r>
              <a:rPr sz="1400" spc="-5" dirty="0">
                <a:latin typeface="Carlito"/>
                <a:cs typeface="Carlito"/>
              </a:rPr>
              <a:t>written </a:t>
            </a:r>
            <a:r>
              <a:rPr sz="1400" b="1" spc="-5" dirty="0">
                <a:latin typeface="Carlito"/>
                <a:cs typeface="Carlito"/>
              </a:rPr>
              <a:t>with </a:t>
            </a:r>
            <a:r>
              <a:rPr sz="1400" b="1" dirty="0">
                <a:latin typeface="Carlito"/>
                <a:cs typeface="Carlito"/>
              </a:rPr>
              <a:t>the  </a:t>
            </a:r>
            <a:r>
              <a:rPr sz="1400" b="1" spc="-5" dirty="0">
                <a:latin typeface="Carlito"/>
                <a:cs typeface="Carlito"/>
              </a:rPr>
              <a:t>reader </a:t>
            </a:r>
            <a:r>
              <a:rPr sz="1400" b="1" dirty="0">
                <a:latin typeface="Carlito"/>
                <a:cs typeface="Carlito"/>
              </a:rPr>
              <a:t>in </a:t>
            </a:r>
            <a:r>
              <a:rPr sz="1400" b="1" spc="-5" dirty="0">
                <a:latin typeface="Carlito"/>
                <a:cs typeface="Carlito"/>
              </a:rPr>
              <a:t>mind </a:t>
            </a:r>
            <a:r>
              <a:rPr sz="1400" spc="-5" dirty="0">
                <a:latin typeface="Carlito"/>
                <a:cs typeface="Carlito"/>
              </a:rPr>
              <a:t>and  </a:t>
            </a:r>
            <a:r>
              <a:rPr sz="1400" dirty="0">
                <a:latin typeface="Carlito"/>
                <a:cs typeface="Carlito"/>
              </a:rPr>
              <a:t>with </a:t>
            </a:r>
            <a:r>
              <a:rPr sz="1400" spc="-5" dirty="0">
                <a:latin typeface="Carlito"/>
                <a:cs typeface="Carlito"/>
              </a:rPr>
              <a:t>the right tone</a:t>
            </a:r>
            <a:r>
              <a:rPr sz="1400" spc="-50" dirty="0">
                <a:latin typeface="Carlito"/>
                <a:cs typeface="Carlito"/>
              </a:rPr>
              <a:t> </a:t>
            </a:r>
            <a:r>
              <a:rPr sz="1400" dirty="0">
                <a:latin typeface="Carlito"/>
                <a:cs typeface="Carlito"/>
              </a:rPr>
              <a:t>of  </a:t>
            </a:r>
            <a:r>
              <a:rPr sz="1400" spc="-5" dirty="0">
                <a:latin typeface="Carlito"/>
                <a:cs typeface="Carlito"/>
              </a:rPr>
              <a:t>voice, that </a:t>
            </a:r>
            <a:r>
              <a:rPr sz="1400" dirty="0">
                <a:latin typeface="Carlito"/>
                <a:cs typeface="Carlito"/>
              </a:rPr>
              <a:t>is </a:t>
            </a:r>
            <a:r>
              <a:rPr sz="1400" spc="-5" dirty="0">
                <a:latin typeface="Carlito"/>
                <a:cs typeface="Carlito"/>
              </a:rPr>
              <a:t>clear  and concise.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40223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3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A22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99684" y="546353"/>
            <a:ext cx="1470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find</a:t>
            </a:r>
            <a:r>
              <a:rPr sz="20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4821" y="1564639"/>
            <a:ext cx="1586230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Tip: </a:t>
            </a:r>
            <a:r>
              <a:rPr sz="1400" spc="-60" dirty="0">
                <a:latin typeface="Carlito"/>
                <a:cs typeface="Carlito"/>
              </a:rPr>
              <a:t>To </a:t>
            </a:r>
            <a:r>
              <a:rPr sz="1400" spc="-5" dirty="0">
                <a:latin typeface="Carlito"/>
                <a:cs typeface="Carlito"/>
              </a:rPr>
              <a:t>check </a:t>
            </a:r>
            <a:r>
              <a:rPr sz="1400" dirty="0">
                <a:latin typeface="Carlito"/>
                <a:cs typeface="Carlito"/>
              </a:rPr>
              <a:t>if </a:t>
            </a:r>
            <a:r>
              <a:rPr sz="1400" spc="-10" dirty="0">
                <a:latin typeface="Carlito"/>
                <a:cs typeface="Carlito"/>
              </a:rPr>
              <a:t>your  </a:t>
            </a:r>
            <a:r>
              <a:rPr sz="1400" spc="-15" dirty="0">
                <a:latin typeface="Carlito"/>
                <a:cs typeface="Carlito"/>
              </a:rPr>
              <a:t>text makes </a:t>
            </a:r>
            <a:r>
              <a:rPr sz="1400" spc="-5" dirty="0">
                <a:latin typeface="Carlito"/>
                <a:cs typeface="Carlito"/>
              </a:rPr>
              <a:t>sense and  </a:t>
            </a:r>
            <a:r>
              <a:rPr sz="1400" dirty="0">
                <a:latin typeface="Carlito"/>
                <a:cs typeface="Carlito"/>
              </a:rPr>
              <a:t>is </a:t>
            </a:r>
            <a:r>
              <a:rPr sz="1400" spc="-5" dirty="0">
                <a:latin typeface="Carlito"/>
                <a:cs typeface="Carlito"/>
              </a:rPr>
              <a:t>clear </a:t>
            </a:r>
            <a:r>
              <a:rPr sz="1400" spc="-10" dirty="0">
                <a:latin typeface="Carlito"/>
                <a:cs typeface="Carlito"/>
              </a:rPr>
              <a:t>to understand  </a:t>
            </a:r>
            <a:r>
              <a:rPr sz="1400" spc="-5" dirty="0">
                <a:latin typeface="Carlito"/>
                <a:cs typeface="Carlito"/>
              </a:rPr>
              <a:t>read </a:t>
            </a:r>
            <a:r>
              <a:rPr sz="1400" dirty="0">
                <a:latin typeface="Carlito"/>
                <a:cs typeface="Carlito"/>
              </a:rPr>
              <a:t>it </a:t>
            </a:r>
            <a:r>
              <a:rPr sz="1400" spc="-5" dirty="0">
                <a:latin typeface="Carlito"/>
                <a:cs typeface="Carlito"/>
              </a:rPr>
              <a:t>out loud or </a:t>
            </a:r>
            <a:r>
              <a:rPr sz="1400" spc="-10" dirty="0">
                <a:latin typeface="Carlito"/>
                <a:cs typeface="Carlito"/>
              </a:rPr>
              <a:t>to  </a:t>
            </a:r>
            <a:r>
              <a:rPr sz="1400" dirty="0">
                <a:latin typeface="Carlito"/>
                <a:cs typeface="Carlito"/>
              </a:rPr>
              <a:t>someone</a:t>
            </a:r>
            <a:r>
              <a:rPr sz="1400" spc="-25" dirty="0">
                <a:latin typeface="Carlito"/>
                <a:cs typeface="Carlito"/>
              </a:rPr>
              <a:t> </a:t>
            </a:r>
            <a:r>
              <a:rPr sz="1400" dirty="0">
                <a:latin typeface="Carlito"/>
                <a:cs typeface="Carlito"/>
              </a:rPr>
              <a:t>else.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10400" y="344424"/>
            <a:ext cx="2563495" cy="767080"/>
          </a:xfrm>
          <a:custGeom>
            <a:avLst/>
            <a:gdLst/>
            <a:ahLst/>
            <a:cxnLst/>
            <a:rect l="l" t="t" r="r" b="b"/>
            <a:pathLst>
              <a:path w="2563495" h="767080">
                <a:moveTo>
                  <a:pt x="2435605" y="0"/>
                </a:moveTo>
                <a:lnTo>
                  <a:pt x="127761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2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1" y="766572"/>
                </a:lnTo>
                <a:lnTo>
                  <a:pt x="2435605" y="766572"/>
                </a:lnTo>
                <a:lnTo>
                  <a:pt x="2485358" y="756538"/>
                </a:lnTo>
                <a:lnTo>
                  <a:pt x="2525966" y="729170"/>
                </a:lnTo>
                <a:lnTo>
                  <a:pt x="2553335" y="688562"/>
                </a:lnTo>
                <a:lnTo>
                  <a:pt x="2563368" y="638810"/>
                </a:lnTo>
                <a:lnTo>
                  <a:pt x="2563368" y="127762"/>
                </a:lnTo>
                <a:lnTo>
                  <a:pt x="2553334" y="78009"/>
                </a:lnTo>
                <a:lnTo>
                  <a:pt x="2525966" y="37401"/>
                </a:lnTo>
                <a:lnTo>
                  <a:pt x="2485358" y="10032"/>
                </a:lnTo>
                <a:lnTo>
                  <a:pt x="2435605" y="0"/>
                </a:lnTo>
                <a:close/>
              </a:path>
            </a:pathLst>
          </a:custGeom>
          <a:solidFill>
            <a:srgbClr val="A22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769097" y="546353"/>
            <a:ext cx="10477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Why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4361" y="1564639"/>
            <a:ext cx="1958339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rlito"/>
                <a:cs typeface="Carlito"/>
              </a:rPr>
              <a:t>Complex </a:t>
            </a:r>
            <a:r>
              <a:rPr sz="1400" spc="-5" dirty="0">
                <a:latin typeface="Carlito"/>
                <a:cs typeface="Carlito"/>
              </a:rPr>
              <a:t>language can be  </a:t>
            </a:r>
            <a:r>
              <a:rPr sz="1400" dirty="0">
                <a:latin typeface="Carlito"/>
                <a:cs typeface="Carlito"/>
              </a:rPr>
              <a:t>very </a:t>
            </a:r>
            <a:r>
              <a:rPr sz="1400" spc="-5" dirty="0">
                <a:latin typeface="Carlito"/>
                <a:cs typeface="Carlito"/>
              </a:rPr>
              <a:t>difficult </a:t>
            </a:r>
            <a:r>
              <a:rPr sz="1400" spc="-10" dirty="0">
                <a:latin typeface="Carlito"/>
                <a:cs typeface="Carlito"/>
              </a:rPr>
              <a:t>for </a:t>
            </a:r>
            <a:r>
              <a:rPr sz="1400" spc="-5" dirty="0">
                <a:latin typeface="Carlito"/>
                <a:cs typeface="Carlito"/>
              </a:rPr>
              <a:t>some  people, </a:t>
            </a:r>
            <a:r>
              <a:rPr sz="1400" dirty="0">
                <a:latin typeface="Carlito"/>
                <a:cs typeface="Carlito"/>
              </a:rPr>
              <a:t>especially </a:t>
            </a:r>
            <a:r>
              <a:rPr sz="1400" spc="-5" dirty="0">
                <a:latin typeface="Carlito"/>
                <a:cs typeface="Carlito"/>
              </a:rPr>
              <a:t>where  English </a:t>
            </a:r>
            <a:r>
              <a:rPr sz="1400" dirty="0">
                <a:latin typeface="Carlito"/>
                <a:cs typeface="Carlito"/>
              </a:rPr>
              <a:t>is </a:t>
            </a:r>
            <a:r>
              <a:rPr sz="1400" spc="-5" dirty="0">
                <a:latin typeface="Carlito"/>
                <a:cs typeface="Carlito"/>
              </a:rPr>
              <a:t>not their </a:t>
            </a:r>
            <a:r>
              <a:rPr sz="1400" spc="-10" dirty="0">
                <a:latin typeface="Carlito"/>
                <a:cs typeface="Carlito"/>
              </a:rPr>
              <a:t>first  </a:t>
            </a:r>
            <a:r>
              <a:rPr sz="1400" spc="-5" dirty="0">
                <a:latin typeface="Carlito"/>
                <a:cs typeface="Carlito"/>
              </a:rPr>
              <a:t>language or </a:t>
            </a:r>
            <a:r>
              <a:rPr sz="1400" spc="-10" dirty="0">
                <a:latin typeface="Carlito"/>
                <a:cs typeface="Carlito"/>
              </a:rPr>
              <a:t>for </a:t>
            </a:r>
            <a:r>
              <a:rPr sz="1400" spc="-5" dirty="0">
                <a:latin typeface="Carlito"/>
                <a:cs typeface="Carlito"/>
              </a:rPr>
              <a:t>those </a:t>
            </a:r>
            <a:r>
              <a:rPr sz="1400" dirty="0">
                <a:latin typeface="Carlito"/>
                <a:cs typeface="Carlito"/>
              </a:rPr>
              <a:t>with  learning </a:t>
            </a:r>
            <a:r>
              <a:rPr sz="1400" spc="-5" dirty="0">
                <a:latin typeface="Carlito"/>
                <a:cs typeface="Carlito"/>
              </a:rPr>
              <a:t>difficulties or  </a:t>
            </a:r>
            <a:r>
              <a:rPr sz="1400" spc="-10" dirty="0">
                <a:latin typeface="Carlito"/>
                <a:cs typeface="Carlito"/>
              </a:rPr>
              <a:t>reduced </a:t>
            </a:r>
            <a:r>
              <a:rPr sz="1400" spc="-5" dirty="0">
                <a:latin typeface="Carlito"/>
                <a:cs typeface="Carlito"/>
              </a:rPr>
              <a:t>cognitive</a:t>
            </a:r>
            <a:r>
              <a:rPr sz="1400" spc="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abilities.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09404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A22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040873" y="546353"/>
            <a:ext cx="1327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967341" y="1564639"/>
            <a:ext cx="92900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Plain</a:t>
            </a:r>
            <a:r>
              <a:rPr sz="1400" u="sng" spc="-4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 </a:t>
            </a:r>
            <a:r>
              <a:rPr sz="1400" u="sng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English </a:t>
            </a:r>
            <a:r>
              <a:rPr sz="1400" spc="-5" dirty="0">
                <a:solidFill>
                  <a:srgbClr val="A22C2E"/>
                </a:solidFill>
                <a:latin typeface="Carlito"/>
                <a:cs typeface="Carlito"/>
                <a:hlinkClick r:id="rId4"/>
              </a:rPr>
              <a:t> </a:t>
            </a:r>
            <a:r>
              <a:rPr sz="1400" u="sng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Campaign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967341" y="2204720"/>
            <a:ext cx="151066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5"/>
              </a:rPr>
              <a:t>PDF: </a:t>
            </a:r>
            <a:r>
              <a:rPr sz="1400" u="sng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5"/>
              </a:rPr>
              <a:t>How </a:t>
            </a:r>
            <a:r>
              <a:rPr sz="1400" u="sng" spc="-10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5"/>
              </a:rPr>
              <a:t>to </a:t>
            </a:r>
            <a:r>
              <a:rPr sz="1400" u="sng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5"/>
              </a:rPr>
              <a:t>write</a:t>
            </a:r>
            <a:r>
              <a:rPr sz="1400" u="sng" spc="-9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5"/>
              </a:rPr>
              <a:t> </a:t>
            </a:r>
            <a:r>
              <a:rPr sz="1400" u="sng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5"/>
              </a:rPr>
              <a:t>in </a:t>
            </a:r>
            <a:r>
              <a:rPr sz="1400" dirty="0">
                <a:solidFill>
                  <a:srgbClr val="A22C2E"/>
                </a:solid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5"/>
              </a:rPr>
              <a:t>plain English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97226" y="6383223"/>
            <a:ext cx="37953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Content </a:t>
            </a:r>
            <a:r>
              <a:rPr sz="1600" spc="-5" dirty="0">
                <a:latin typeface="Carlito"/>
                <a:cs typeface="Carlito"/>
              </a:rPr>
              <a:t>adapted </a:t>
            </a:r>
            <a:r>
              <a:rPr sz="1600" spc="-15" dirty="0">
                <a:latin typeface="Carlito"/>
                <a:cs typeface="Carlito"/>
              </a:rPr>
              <a:t>from </a:t>
            </a:r>
            <a:r>
              <a:rPr sz="1600" u="heavy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Plain </a:t>
            </a:r>
            <a:r>
              <a:rPr sz="1600" u="heavy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English</a:t>
            </a:r>
            <a:r>
              <a:rPr sz="1600" u="heavy" spc="-50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 </a:t>
            </a:r>
            <a:r>
              <a:rPr sz="1600" u="heavy" spc="-5" dirty="0">
                <a:solidFill>
                  <a:srgbClr val="A22C2E"/>
                </a:solidFill>
                <a:uFill>
                  <a:solidFill>
                    <a:srgbClr val="A22C2E"/>
                  </a:solidFill>
                </a:uFill>
                <a:latin typeface="Carlito"/>
                <a:cs typeface="Carlito"/>
                <a:hlinkClick r:id="rId4"/>
              </a:rPr>
              <a:t>Campaign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18232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69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69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4022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10400" y="1342644"/>
            <a:ext cx="2563495" cy="4693920"/>
          </a:xfrm>
          <a:custGeom>
            <a:avLst/>
            <a:gdLst/>
            <a:ahLst/>
            <a:cxnLst/>
            <a:rect l="l" t="t" r="r" b="b"/>
            <a:pathLst>
              <a:path w="2563495" h="4693920">
                <a:moveTo>
                  <a:pt x="0" y="427227"/>
                </a:moveTo>
                <a:lnTo>
                  <a:pt x="2506" y="380674"/>
                </a:lnTo>
                <a:lnTo>
                  <a:pt x="9853" y="335573"/>
                </a:lnTo>
                <a:lnTo>
                  <a:pt x="21778" y="292185"/>
                </a:lnTo>
                <a:lnTo>
                  <a:pt x="38023" y="250771"/>
                </a:lnTo>
                <a:lnTo>
                  <a:pt x="58325" y="211591"/>
                </a:lnTo>
                <a:lnTo>
                  <a:pt x="82426" y="174906"/>
                </a:lnTo>
                <a:lnTo>
                  <a:pt x="110063" y="140976"/>
                </a:lnTo>
                <a:lnTo>
                  <a:pt x="140976" y="110063"/>
                </a:lnTo>
                <a:lnTo>
                  <a:pt x="174906" y="82426"/>
                </a:lnTo>
                <a:lnTo>
                  <a:pt x="211591" y="58325"/>
                </a:lnTo>
                <a:lnTo>
                  <a:pt x="250771" y="38023"/>
                </a:lnTo>
                <a:lnTo>
                  <a:pt x="292185" y="21778"/>
                </a:lnTo>
                <a:lnTo>
                  <a:pt x="335573" y="9853"/>
                </a:lnTo>
                <a:lnTo>
                  <a:pt x="380674" y="2506"/>
                </a:lnTo>
                <a:lnTo>
                  <a:pt x="427227" y="0"/>
                </a:lnTo>
                <a:lnTo>
                  <a:pt x="2136140" y="0"/>
                </a:lnTo>
                <a:lnTo>
                  <a:pt x="2182693" y="2506"/>
                </a:lnTo>
                <a:lnTo>
                  <a:pt x="2227794" y="9853"/>
                </a:lnTo>
                <a:lnTo>
                  <a:pt x="2271182" y="21778"/>
                </a:lnTo>
                <a:lnTo>
                  <a:pt x="2312596" y="38023"/>
                </a:lnTo>
                <a:lnTo>
                  <a:pt x="2351776" y="58325"/>
                </a:lnTo>
                <a:lnTo>
                  <a:pt x="2388461" y="82426"/>
                </a:lnTo>
                <a:lnTo>
                  <a:pt x="2422391" y="110063"/>
                </a:lnTo>
                <a:lnTo>
                  <a:pt x="2453304" y="140976"/>
                </a:lnTo>
                <a:lnTo>
                  <a:pt x="2480941" y="174906"/>
                </a:lnTo>
                <a:lnTo>
                  <a:pt x="2505042" y="211591"/>
                </a:lnTo>
                <a:lnTo>
                  <a:pt x="2525344" y="250771"/>
                </a:lnTo>
                <a:lnTo>
                  <a:pt x="2541589" y="292185"/>
                </a:lnTo>
                <a:lnTo>
                  <a:pt x="2553514" y="335573"/>
                </a:lnTo>
                <a:lnTo>
                  <a:pt x="2560861" y="380674"/>
                </a:lnTo>
                <a:lnTo>
                  <a:pt x="2563368" y="427227"/>
                </a:lnTo>
                <a:lnTo>
                  <a:pt x="2563368" y="4266679"/>
                </a:lnTo>
                <a:lnTo>
                  <a:pt x="2560861" y="4313233"/>
                </a:lnTo>
                <a:lnTo>
                  <a:pt x="2553514" y="4358334"/>
                </a:lnTo>
                <a:lnTo>
                  <a:pt x="2541589" y="4401723"/>
                </a:lnTo>
                <a:lnTo>
                  <a:pt x="2525344" y="4443138"/>
                </a:lnTo>
                <a:lnTo>
                  <a:pt x="2505042" y="4482319"/>
                </a:lnTo>
                <a:lnTo>
                  <a:pt x="2480941" y="4519005"/>
                </a:lnTo>
                <a:lnTo>
                  <a:pt x="2453304" y="4552936"/>
                </a:lnTo>
                <a:lnTo>
                  <a:pt x="2422391" y="4583851"/>
                </a:lnTo>
                <a:lnTo>
                  <a:pt x="2388461" y="4611489"/>
                </a:lnTo>
                <a:lnTo>
                  <a:pt x="2351776" y="4635590"/>
                </a:lnTo>
                <a:lnTo>
                  <a:pt x="2312596" y="4655894"/>
                </a:lnTo>
                <a:lnTo>
                  <a:pt x="2271182" y="4672139"/>
                </a:lnTo>
                <a:lnTo>
                  <a:pt x="2227794" y="4684066"/>
                </a:lnTo>
                <a:lnTo>
                  <a:pt x="2182693" y="4691413"/>
                </a:lnTo>
                <a:lnTo>
                  <a:pt x="2136140" y="4693920"/>
                </a:lnTo>
                <a:lnTo>
                  <a:pt x="427227" y="4693920"/>
                </a:lnTo>
                <a:lnTo>
                  <a:pt x="380674" y="4691413"/>
                </a:lnTo>
                <a:lnTo>
                  <a:pt x="335573" y="4684066"/>
                </a:lnTo>
                <a:lnTo>
                  <a:pt x="292185" y="4672139"/>
                </a:lnTo>
                <a:lnTo>
                  <a:pt x="250771" y="4655894"/>
                </a:lnTo>
                <a:lnTo>
                  <a:pt x="211591" y="4635590"/>
                </a:lnTo>
                <a:lnTo>
                  <a:pt x="174906" y="4611489"/>
                </a:lnTo>
                <a:lnTo>
                  <a:pt x="140976" y="4583851"/>
                </a:lnTo>
                <a:lnTo>
                  <a:pt x="110063" y="4552936"/>
                </a:lnTo>
                <a:lnTo>
                  <a:pt x="82426" y="4519005"/>
                </a:lnTo>
                <a:lnTo>
                  <a:pt x="58325" y="4482319"/>
                </a:lnTo>
                <a:lnTo>
                  <a:pt x="38023" y="4443138"/>
                </a:lnTo>
                <a:lnTo>
                  <a:pt x="21778" y="4401723"/>
                </a:lnTo>
                <a:lnTo>
                  <a:pt x="9853" y="4358334"/>
                </a:lnTo>
                <a:lnTo>
                  <a:pt x="2506" y="4313233"/>
                </a:lnTo>
                <a:lnTo>
                  <a:pt x="0" y="4266679"/>
                </a:lnTo>
                <a:lnTo>
                  <a:pt x="0" y="427227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76274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9F1F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211323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63346" y="2572892"/>
            <a:ext cx="855344" cy="20694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400" dirty="0">
                <a:solidFill>
                  <a:srgbClr val="015057"/>
                </a:solidFill>
                <a:latin typeface="Carlito"/>
                <a:cs typeface="Carlito"/>
              </a:rPr>
              <a:t>T</a:t>
            </a:r>
            <a:endParaRPr sz="13400">
              <a:latin typeface="Carlito"/>
              <a:cs typeface="Carli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13080" y="262254"/>
            <a:ext cx="11760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876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FFFFFF"/>
                </a:solidFill>
                <a:latin typeface="Carlito"/>
                <a:cs typeface="Carlito"/>
              </a:rPr>
              <a:t>Table  </a:t>
            </a:r>
            <a:r>
              <a:rPr sz="2400" b="1" spc="-25" dirty="0">
                <a:solidFill>
                  <a:srgbClr val="FFFFFF"/>
                </a:solidFill>
                <a:latin typeface="Carlito"/>
                <a:cs typeface="Carlito"/>
              </a:rPr>
              <a:t>s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tr</a:t>
            </a: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u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ct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u</a:t>
            </a:r>
            <a:r>
              <a:rPr sz="2400" b="1" spc="-30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9016" y="1271016"/>
            <a:ext cx="1109472" cy="1110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18232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8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8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6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8" y="0"/>
                </a:lnTo>
                <a:close/>
              </a:path>
            </a:pathLst>
          </a:custGeom>
          <a:solidFill>
            <a:srgbClr val="015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6598" y="546353"/>
            <a:ext cx="1211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000" b="1" spc="-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2194" y="1564639"/>
            <a:ext cx="134620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rlito"/>
                <a:cs typeface="Carlito"/>
              </a:rPr>
              <a:t>Use a </a:t>
            </a:r>
            <a:r>
              <a:rPr sz="1400" spc="-5" dirty="0">
                <a:latin typeface="Carlito"/>
                <a:cs typeface="Carlito"/>
              </a:rPr>
              <a:t>simple</a:t>
            </a:r>
            <a:r>
              <a:rPr sz="1400" spc="-7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table  structure, and use  </a:t>
            </a:r>
            <a:r>
              <a:rPr sz="1400" spc="-10" dirty="0">
                <a:latin typeface="Carlito"/>
                <a:cs typeface="Carlito"/>
              </a:rPr>
              <a:t>column</a:t>
            </a:r>
            <a:r>
              <a:rPr sz="1400" spc="-3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headers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40223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3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015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99684" y="546353"/>
            <a:ext cx="1470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find</a:t>
            </a:r>
            <a:r>
              <a:rPr sz="2000" b="1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44821" y="1564639"/>
            <a:ext cx="1549400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60" dirty="0">
                <a:latin typeface="Carlito"/>
                <a:cs typeface="Carlito"/>
              </a:rPr>
              <a:t>To </a:t>
            </a:r>
            <a:r>
              <a:rPr sz="1400" spc="-15" dirty="0">
                <a:latin typeface="Carlito"/>
                <a:cs typeface="Carlito"/>
              </a:rPr>
              <a:t>make </a:t>
            </a:r>
            <a:r>
              <a:rPr sz="1400" spc="-10" dirty="0">
                <a:latin typeface="Carlito"/>
                <a:cs typeface="Carlito"/>
              </a:rPr>
              <a:t>sure </a:t>
            </a:r>
            <a:r>
              <a:rPr sz="1400" spc="-5" dirty="0">
                <a:latin typeface="Carlito"/>
                <a:cs typeface="Carlito"/>
              </a:rPr>
              <a:t>that  tables don't </a:t>
            </a:r>
            <a:r>
              <a:rPr sz="1400" spc="-10" dirty="0">
                <a:latin typeface="Carlito"/>
                <a:cs typeface="Carlito"/>
              </a:rPr>
              <a:t>contain  </a:t>
            </a:r>
            <a:r>
              <a:rPr sz="1400" spc="-5" dirty="0">
                <a:latin typeface="Carlito"/>
                <a:cs typeface="Carlito"/>
              </a:rPr>
              <a:t>split cells, </a:t>
            </a:r>
            <a:r>
              <a:rPr sz="1400" spc="-10" dirty="0">
                <a:latin typeface="Carlito"/>
                <a:cs typeface="Carlito"/>
              </a:rPr>
              <a:t>merged  </a:t>
            </a:r>
            <a:r>
              <a:rPr sz="1400" spc="-5" dirty="0">
                <a:latin typeface="Carlito"/>
                <a:cs typeface="Carlito"/>
              </a:rPr>
              <a:t>cells, or nested  tables, use the  </a:t>
            </a:r>
            <a:r>
              <a:rPr sz="1400" u="sng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4"/>
              </a:rPr>
              <a:t>Accessibility</a:t>
            </a:r>
            <a:r>
              <a:rPr sz="1400" u="sng" spc="-5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4"/>
              </a:rPr>
              <a:t> </a:t>
            </a:r>
            <a:r>
              <a:rPr sz="1400" u="sng" spc="-30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4"/>
              </a:rPr>
              <a:t>Checker</a:t>
            </a:r>
            <a:r>
              <a:rPr sz="1400" spc="-30" dirty="0">
                <a:latin typeface="Carlito"/>
                <a:cs typeface="Carlito"/>
              </a:rPr>
              <a:t>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44821" y="3058413"/>
            <a:ext cx="1557020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40" dirty="0">
                <a:latin typeface="Carlito"/>
                <a:cs typeface="Carlito"/>
              </a:rPr>
              <a:t>You </a:t>
            </a:r>
            <a:r>
              <a:rPr sz="1400" spc="-5" dirty="0">
                <a:latin typeface="Carlito"/>
                <a:cs typeface="Carlito"/>
              </a:rPr>
              <a:t>can </a:t>
            </a:r>
            <a:r>
              <a:rPr sz="1400" dirty="0">
                <a:latin typeface="Carlito"/>
                <a:cs typeface="Carlito"/>
              </a:rPr>
              <a:t>also visually  </a:t>
            </a:r>
            <a:r>
              <a:rPr sz="1400" spc="-5" dirty="0">
                <a:latin typeface="Carlito"/>
                <a:cs typeface="Carlito"/>
              </a:rPr>
              <a:t>scan your tables </a:t>
            </a:r>
            <a:r>
              <a:rPr sz="1400" spc="-10" dirty="0">
                <a:latin typeface="Carlito"/>
                <a:cs typeface="Carlito"/>
              </a:rPr>
              <a:t>to  </a:t>
            </a:r>
            <a:r>
              <a:rPr sz="1400" spc="-5" dirty="0">
                <a:latin typeface="Carlito"/>
                <a:cs typeface="Carlito"/>
              </a:rPr>
              <a:t>check that they</a:t>
            </a:r>
            <a:r>
              <a:rPr sz="1400" spc="-5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don't  </a:t>
            </a:r>
            <a:r>
              <a:rPr sz="1400" spc="-15" dirty="0">
                <a:latin typeface="Carlito"/>
                <a:cs typeface="Carlito"/>
              </a:rPr>
              <a:t>have </a:t>
            </a:r>
            <a:r>
              <a:rPr sz="1400" spc="-10" dirty="0">
                <a:latin typeface="Carlito"/>
                <a:cs typeface="Carlito"/>
              </a:rPr>
              <a:t>any completely  </a:t>
            </a:r>
            <a:r>
              <a:rPr sz="1400" spc="-5" dirty="0">
                <a:latin typeface="Carlito"/>
                <a:cs typeface="Carlito"/>
              </a:rPr>
              <a:t>blank </a:t>
            </a:r>
            <a:r>
              <a:rPr sz="1400" spc="-10" dirty="0">
                <a:latin typeface="Carlito"/>
                <a:cs typeface="Carlito"/>
              </a:rPr>
              <a:t>rows </a:t>
            </a:r>
            <a:r>
              <a:rPr sz="1400" spc="-5" dirty="0">
                <a:latin typeface="Carlito"/>
                <a:cs typeface="Carlito"/>
              </a:rPr>
              <a:t>or  </a:t>
            </a:r>
            <a:r>
              <a:rPr sz="1400" spc="-10" dirty="0">
                <a:latin typeface="Carlito"/>
                <a:cs typeface="Carlito"/>
              </a:rPr>
              <a:t>columns.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10400" y="344424"/>
            <a:ext cx="2563495" cy="767080"/>
          </a:xfrm>
          <a:custGeom>
            <a:avLst/>
            <a:gdLst/>
            <a:ahLst/>
            <a:cxnLst/>
            <a:rect l="l" t="t" r="r" b="b"/>
            <a:pathLst>
              <a:path w="2563495" h="767080">
                <a:moveTo>
                  <a:pt x="2435605" y="0"/>
                </a:moveTo>
                <a:lnTo>
                  <a:pt x="127761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2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1" y="766572"/>
                </a:lnTo>
                <a:lnTo>
                  <a:pt x="2435605" y="766572"/>
                </a:lnTo>
                <a:lnTo>
                  <a:pt x="2485358" y="756538"/>
                </a:lnTo>
                <a:lnTo>
                  <a:pt x="2525966" y="729170"/>
                </a:lnTo>
                <a:lnTo>
                  <a:pt x="2553335" y="688562"/>
                </a:lnTo>
                <a:lnTo>
                  <a:pt x="2563368" y="638810"/>
                </a:lnTo>
                <a:lnTo>
                  <a:pt x="2563368" y="127762"/>
                </a:lnTo>
                <a:lnTo>
                  <a:pt x="2553334" y="78009"/>
                </a:lnTo>
                <a:lnTo>
                  <a:pt x="2525966" y="37401"/>
                </a:lnTo>
                <a:lnTo>
                  <a:pt x="2485358" y="10032"/>
                </a:lnTo>
                <a:lnTo>
                  <a:pt x="2435605" y="0"/>
                </a:lnTo>
                <a:close/>
              </a:path>
            </a:pathLst>
          </a:custGeom>
          <a:solidFill>
            <a:srgbClr val="015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769097" y="546353"/>
            <a:ext cx="10477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Why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7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4361" y="1564639"/>
            <a:ext cx="2045335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Badly </a:t>
            </a:r>
            <a:r>
              <a:rPr sz="1400" spc="-10" dirty="0">
                <a:latin typeface="Carlito"/>
                <a:cs typeface="Carlito"/>
              </a:rPr>
              <a:t>created </a:t>
            </a:r>
            <a:r>
              <a:rPr sz="1400" spc="-5" dirty="0">
                <a:latin typeface="Carlito"/>
                <a:cs typeface="Carlito"/>
              </a:rPr>
              <a:t>tables can  </a:t>
            </a:r>
            <a:r>
              <a:rPr sz="1400" spc="-10" dirty="0">
                <a:latin typeface="Carlito"/>
                <a:cs typeface="Carlito"/>
              </a:rPr>
              <a:t>cause </a:t>
            </a:r>
            <a:r>
              <a:rPr sz="1400" spc="-5" dirty="0">
                <a:latin typeface="Carlito"/>
                <a:cs typeface="Carlito"/>
              </a:rPr>
              <a:t>difficulties </a:t>
            </a:r>
            <a:r>
              <a:rPr sz="1400" spc="-10" dirty="0">
                <a:latin typeface="Carlito"/>
                <a:cs typeface="Carlito"/>
              </a:rPr>
              <a:t>for screen  readers </a:t>
            </a:r>
            <a:r>
              <a:rPr sz="1400" spc="-5" dirty="0">
                <a:latin typeface="Carlito"/>
                <a:cs typeface="Carlito"/>
              </a:rPr>
              <a:t>or </a:t>
            </a:r>
            <a:r>
              <a:rPr sz="1400" spc="-10" dirty="0">
                <a:latin typeface="Carlito"/>
                <a:cs typeface="Carlito"/>
              </a:rPr>
              <a:t>for </a:t>
            </a:r>
            <a:r>
              <a:rPr sz="1400" spc="-5" dirty="0">
                <a:latin typeface="Carlito"/>
                <a:cs typeface="Carlito"/>
              </a:rPr>
              <a:t>those tabbing  </a:t>
            </a:r>
            <a:r>
              <a:rPr sz="1400" spc="-10" dirty="0">
                <a:latin typeface="Carlito"/>
                <a:cs typeface="Carlito"/>
              </a:rPr>
              <a:t>through </a:t>
            </a:r>
            <a:r>
              <a:rPr sz="1400" spc="-5" dirty="0">
                <a:latin typeface="Carlito"/>
                <a:cs typeface="Carlito"/>
              </a:rPr>
              <a:t>information on </a:t>
            </a:r>
            <a:r>
              <a:rPr sz="1400" dirty="0">
                <a:latin typeface="Carlito"/>
                <a:cs typeface="Carlito"/>
              </a:rPr>
              <a:t>a  </a:t>
            </a:r>
            <a:r>
              <a:rPr sz="1400" spc="-5" dirty="0">
                <a:latin typeface="Carlito"/>
                <a:cs typeface="Carlito"/>
              </a:rPr>
              <a:t>web page </a:t>
            </a:r>
            <a:r>
              <a:rPr sz="1400" dirty="0">
                <a:latin typeface="Carlito"/>
                <a:cs typeface="Carlito"/>
              </a:rPr>
              <a:t>or a</a:t>
            </a:r>
            <a:r>
              <a:rPr sz="1400" spc="-5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document.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14361" y="2844495"/>
            <a:ext cx="203390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rlito"/>
                <a:cs typeface="Carlito"/>
              </a:rPr>
              <a:t>If </a:t>
            </a:r>
            <a:r>
              <a:rPr sz="1400" dirty="0">
                <a:latin typeface="Carlito"/>
                <a:cs typeface="Carlito"/>
              </a:rPr>
              <a:t>a </a:t>
            </a:r>
            <a:r>
              <a:rPr sz="1400" spc="-5" dirty="0">
                <a:latin typeface="Carlito"/>
                <a:cs typeface="Carlito"/>
              </a:rPr>
              <a:t>table </a:t>
            </a:r>
            <a:r>
              <a:rPr sz="1400" dirty="0">
                <a:latin typeface="Carlito"/>
                <a:cs typeface="Carlito"/>
              </a:rPr>
              <a:t>is </a:t>
            </a:r>
            <a:r>
              <a:rPr sz="1400" spc="-10" dirty="0">
                <a:latin typeface="Carlito"/>
                <a:cs typeface="Carlito"/>
              </a:rPr>
              <a:t>nested </a:t>
            </a:r>
            <a:r>
              <a:rPr sz="1400" dirty="0">
                <a:latin typeface="Carlito"/>
                <a:cs typeface="Carlito"/>
              </a:rPr>
              <a:t>within  </a:t>
            </a:r>
            <a:r>
              <a:rPr sz="1400" spc="-5" dirty="0">
                <a:latin typeface="Carlito"/>
                <a:cs typeface="Carlito"/>
              </a:rPr>
              <a:t>another table or </a:t>
            </a:r>
            <a:r>
              <a:rPr sz="1400" dirty="0">
                <a:latin typeface="Carlito"/>
                <a:cs typeface="Carlito"/>
              </a:rPr>
              <a:t>if a </a:t>
            </a:r>
            <a:r>
              <a:rPr sz="1400" spc="-5" dirty="0">
                <a:latin typeface="Carlito"/>
                <a:cs typeface="Carlito"/>
              </a:rPr>
              <a:t>cell </a:t>
            </a:r>
            <a:r>
              <a:rPr sz="1400" dirty="0">
                <a:latin typeface="Carlito"/>
                <a:cs typeface="Carlito"/>
              </a:rPr>
              <a:t>is  </a:t>
            </a:r>
            <a:r>
              <a:rPr sz="1400" spc="-10" dirty="0">
                <a:latin typeface="Carlito"/>
                <a:cs typeface="Carlito"/>
              </a:rPr>
              <a:t>merged </a:t>
            </a:r>
            <a:r>
              <a:rPr sz="1400" spc="-5" dirty="0">
                <a:latin typeface="Carlito"/>
                <a:cs typeface="Carlito"/>
              </a:rPr>
              <a:t>or split, the screen  reader can’t provide</a:t>
            </a:r>
            <a:r>
              <a:rPr sz="1400" spc="-7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helpful  information.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14361" y="4125214"/>
            <a:ext cx="207518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rlito"/>
                <a:cs typeface="Carlito"/>
              </a:rPr>
              <a:t>Blank </a:t>
            </a:r>
            <a:r>
              <a:rPr sz="1400" spc="-5" dirty="0">
                <a:latin typeface="Carlito"/>
                <a:cs typeface="Carlito"/>
              </a:rPr>
              <a:t>cells </a:t>
            </a:r>
            <a:r>
              <a:rPr sz="1400" dirty="0">
                <a:latin typeface="Carlito"/>
                <a:cs typeface="Carlito"/>
              </a:rPr>
              <a:t>in a </a:t>
            </a:r>
            <a:r>
              <a:rPr sz="1400" spc="-5" dirty="0">
                <a:latin typeface="Carlito"/>
                <a:cs typeface="Carlito"/>
              </a:rPr>
              <a:t>table </a:t>
            </a:r>
            <a:r>
              <a:rPr sz="1400" spc="-10" dirty="0">
                <a:latin typeface="Carlito"/>
                <a:cs typeface="Carlito"/>
              </a:rPr>
              <a:t>could  </a:t>
            </a:r>
            <a:r>
              <a:rPr sz="1400" dirty="0">
                <a:latin typeface="Carlito"/>
                <a:cs typeface="Carlito"/>
              </a:rPr>
              <a:t>also mislead a </a:t>
            </a:r>
            <a:r>
              <a:rPr sz="1400" spc="-5" dirty="0">
                <a:latin typeface="Carlito"/>
                <a:cs typeface="Carlito"/>
              </a:rPr>
              <a:t>screen</a:t>
            </a:r>
            <a:r>
              <a:rPr sz="1400" spc="-9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reader  </a:t>
            </a:r>
            <a:r>
              <a:rPr sz="1400" spc="-10" dirty="0">
                <a:latin typeface="Carlito"/>
                <a:cs typeface="Carlito"/>
              </a:rPr>
              <a:t>into </a:t>
            </a:r>
            <a:r>
              <a:rPr sz="1400" spc="-5" dirty="0">
                <a:latin typeface="Carlito"/>
                <a:cs typeface="Carlito"/>
              </a:rPr>
              <a:t>thinking that </a:t>
            </a:r>
            <a:r>
              <a:rPr sz="1400" spc="-10" dirty="0">
                <a:latin typeface="Carlito"/>
                <a:cs typeface="Carlito"/>
              </a:rPr>
              <a:t>there </a:t>
            </a:r>
            <a:r>
              <a:rPr sz="1400" dirty="0">
                <a:latin typeface="Carlito"/>
                <a:cs typeface="Carlito"/>
              </a:rPr>
              <a:t>is  </a:t>
            </a:r>
            <a:r>
              <a:rPr sz="1400" spc="-5" dirty="0">
                <a:latin typeface="Carlito"/>
                <a:cs typeface="Carlito"/>
              </a:rPr>
              <a:t>nothing </a:t>
            </a:r>
            <a:r>
              <a:rPr sz="1400" spc="-10" dirty="0">
                <a:latin typeface="Carlito"/>
                <a:cs typeface="Carlito"/>
              </a:rPr>
              <a:t>more </a:t>
            </a:r>
            <a:r>
              <a:rPr sz="1400" dirty="0">
                <a:latin typeface="Carlito"/>
                <a:cs typeface="Carlito"/>
              </a:rPr>
              <a:t>in the</a:t>
            </a:r>
            <a:r>
              <a:rPr sz="1400" spc="-2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table.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14361" y="5192395"/>
            <a:ext cx="196850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rlito"/>
                <a:cs typeface="Carlito"/>
              </a:rPr>
              <a:t>Screen readers </a:t>
            </a:r>
            <a:r>
              <a:rPr sz="1400" dirty="0">
                <a:latin typeface="Carlito"/>
                <a:cs typeface="Carlito"/>
              </a:rPr>
              <a:t>also </a:t>
            </a:r>
            <a:r>
              <a:rPr sz="1400" spc="-5" dirty="0">
                <a:latin typeface="Carlito"/>
                <a:cs typeface="Carlito"/>
              </a:rPr>
              <a:t>use  header information </a:t>
            </a:r>
            <a:r>
              <a:rPr sz="1400" spc="-10" dirty="0">
                <a:latin typeface="Carlito"/>
                <a:cs typeface="Carlito"/>
              </a:rPr>
              <a:t>to  </a:t>
            </a:r>
            <a:r>
              <a:rPr sz="1400" spc="-5" dirty="0">
                <a:latin typeface="Carlito"/>
                <a:cs typeface="Carlito"/>
              </a:rPr>
              <a:t>identify </a:t>
            </a:r>
            <a:r>
              <a:rPr sz="1400" spc="-10" dirty="0">
                <a:latin typeface="Carlito"/>
                <a:cs typeface="Carlito"/>
              </a:rPr>
              <a:t>rows </a:t>
            </a:r>
            <a:r>
              <a:rPr sz="1400" spc="-5" dirty="0">
                <a:latin typeface="Carlito"/>
                <a:cs typeface="Carlito"/>
              </a:rPr>
              <a:t>and</a:t>
            </a:r>
            <a:r>
              <a:rPr sz="1400" spc="-25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columns.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709404" y="344424"/>
            <a:ext cx="1988820" cy="767080"/>
          </a:xfrm>
          <a:custGeom>
            <a:avLst/>
            <a:gdLst/>
            <a:ahLst/>
            <a:cxnLst/>
            <a:rect l="l" t="t" r="r" b="b"/>
            <a:pathLst>
              <a:path w="1988820" h="767080">
                <a:moveTo>
                  <a:pt x="1861057" y="0"/>
                </a:moveTo>
                <a:lnTo>
                  <a:pt x="127762" y="0"/>
                </a:lnTo>
                <a:lnTo>
                  <a:pt x="78009" y="10033"/>
                </a:lnTo>
                <a:lnTo>
                  <a:pt x="37401" y="37401"/>
                </a:lnTo>
                <a:lnTo>
                  <a:pt x="10032" y="78009"/>
                </a:lnTo>
                <a:lnTo>
                  <a:pt x="0" y="127762"/>
                </a:lnTo>
                <a:lnTo>
                  <a:pt x="0" y="638810"/>
                </a:lnTo>
                <a:lnTo>
                  <a:pt x="10033" y="688562"/>
                </a:lnTo>
                <a:lnTo>
                  <a:pt x="37401" y="729170"/>
                </a:lnTo>
                <a:lnTo>
                  <a:pt x="78009" y="756538"/>
                </a:lnTo>
                <a:lnTo>
                  <a:pt x="127762" y="766572"/>
                </a:lnTo>
                <a:lnTo>
                  <a:pt x="1861057" y="766572"/>
                </a:lnTo>
                <a:lnTo>
                  <a:pt x="1910810" y="756538"/>
                </a:lnTo>
                <a:lnTo>
                  <a:pt x="1951418" y="729170"/>
                </a:lnTo>
                <a:lnTo>
                  <a:pt x="1978787" y="688562"/>
                </a:lnTo>
                <a:lnTo>
                  <a:pt x="1988820" y="638810"/>
                </a:lnTo>
                <a:lnTo>
                  <a:pt x="1988820" y="127762"/>
                </a:lnTo>
                <a:lnTo>
                  <a:pt x="1978786" y="78009"/>
                </a:lnTo>
                <a:lnTo>
                  <a:pt x="1951418" y="37401"/>
                </a:lnTo>
                <a:lnTo>
                  <a:pt x="1910810" y="10032"/>
                </a:lnTo>
                <a:lnTo>
                  <a:pt x="1861057" y="0"/>
                </a:lnTo>
                <a:close/>
              </a:path>
            </a:pathLst>
          </a:custGeom>
          <a:solidFill>
            <a:srgbClr val="015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040873" y="546353"/>
            <a:ext cx="1327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000" b="1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r>
              <a:rPr sz="2000" b="1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it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967341" y="1564639"/>
            <a:ext cx="13246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5"/>
              </a:rPr>
              <a:t>Use </a:t>
            </a:r>
            <a:r>
              <a:rPr sz="1400" u="sng" spc="-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5"/>
              </a:rPr>
              <a:t>table</a:t>
            </a:r>
            <a:r>
              <a:rPr sz="1400" u="sng" spc="-6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5"/>
              </a:rPr>
              <a:t> </a:t>
            </a:r>
            <a:r>
              <a:rPr sz="1400" u="sng" spc="-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5"/>
              </a:rPr>
              <a:t>headers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67341" y="1991360"/>
            <a:ext cx="140652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u="sng" spc="-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6"/>
              </a:rPr>
              <a:t>Video: </a:t>
            </a:r>
            <a:r>
              <a:rPr sz="1400" u="sng" spc="-10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6"/>
              </a:rPr>
              <a:t>Create </a:t>
            </a:r>
            <a:r>
              <a:rPr sz="1400" spc="-10" dirty="0">
                <a:solidFill>
                  <a:srgbClr val="015057"/>
                </a:solidFill>
                <a:latin typeface="Carlito"/>
                <a:cs typeface="Carlito"/>
                <a:hlinkClick r:id="rId6"/>
              </a:rPr>
              <a:t> </a:t>
            </a:r>
            <a:r>
              <a:rPr sz="1400" u="sng" spc="-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6"/>
              </a:rPr>
              <a:t>accessible tables </a:t>
            </a:r>
            <a:r>
              <a:rPr sz="1400" u="sng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6"/>
              </a:rPr>
              <a:t>in </a:t>
            </a:r>
            <a:r>
              <a:rPr sz="1400" dirty="0">
                <a:solidFill>
                  <a:srgbClr val="015057"/>
                </a:solidFill>
                <a:latin typeface="Carlito"/>
                <a:cs typeface="Carlito"/>
                <a:hlinkClick r:id="rId6"/>
              </a:rPr>
              <a:t> </a:t>
            </a:r>
            <a:r>
              <a:rPr sz="1400" u="sng" spc="-2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6"/>
              </a:rPr>
              <a:t>Word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697226" y="6383223"/>
            <a:ext cx="87210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Content </a:t>
            </a:r>
            <a:r>
              <a:rPr sz="1600" spc="-5" dirty="0">
                <a:latin typeface="Carlito"/>
                <a:cs typeface="Carlito"/>
              </a:rPr>
              <a:t>adapted </a:t>
            </a:r>
            <a:r>
              <a:rPr sz="1600" spc="-15" dirty="0">
                <a:latin typeface="Carlito"/>
                <a:cs typeface="Carlito"/>
              </a:rPr>
              <a:t>from </a:t>
            </a:r>
            <a:r>
              <a:rPr sz="1600" u="heavy" spc="-10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Microsoft Office: </a:t>
            </a:r>
            <a:r>
              <a:rPr sz="1600" u="heavy" spc="-20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Make </a:t>
            </a:r>
            <a:r>
              <a:rPr sz="1600" u="heavy" spc="-1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your </a:t>
            </a:r>
            <a:r>
              <a:rPr sz="1600" u="heavy" spc="-3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Word </a:t>
            </a:r>
            <a:r>
              <a:rPr sz="1600" u="heavy" spc="-10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documents </a:t>
            </a:r>
            <a:r>
              <a:rPr sz="1600" u="heavy" spc="-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accessible </a:t>
            </a:r>
            <a:r>
              <a:rPr sz="1600" u="heavy" spc="-10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to people </a:t>
            </a:r>
            <a:r>
              <a:rPr sz="1600" u="heavy" spc="-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with</a:t>
            </a:r>
            <a:r>
              <a:rPr sz="1600" u="heavy" spc="330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 </a:t>
            </a:r>
            <a:r>
              <a:rPr sz="1600" u="heavy" spc="-5" dirty="0">
                <a:solidFill>
                  <a:srgbClr val="015057"/>
                </a:solidFill>
                <a:uFill>
                  <a:solidFill>
                    <a:srgbClr val="015057"/>
                  </a:solidFill>
                </a:uFill>
                <a:latin typeface="Carlito"/>
                <a:cs typeface="Carlito"/>
                <a:hlinkClick r:id="rId7"/>
              </a:rPr>
              <a:t>disabilities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618232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69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69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015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4022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015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010400" y="1342644"/>
            <a:ext cx="2563495" cy="4693920"/>
          </a:xfrm>
          <a:custGeom>
            <a:avLst/>
            <a:gdLst/>
            <a:ahLst/>
            <a:cxnLst/>
            <a:rect l="l" t="t" r="r" b="b"/>
            <a:pathLst>
              <a:path w="2563495" h="4693920">
                <a:moveTo>
                  <a:pt x="0" y="427227"/>
                </a:moveTo>
                <a:lnTo>
                  <a:pt x="2506" y="380674"/>
                </a:lnTo>
                <a:lnTo>
                  <a:pt x="9853" y="335573"/>
                </a:lnTo>
                <a:lnTo>
                  <a:pt x="21778" y="292185"/>
                </a:lnTo>
                <a:lnTo>
                  <a:pt x="38023" y="250771"/>
                </a:lnTo>
                <a:lnTo>
                  <a:pt x="58325" y="211591"/>
                </a:lnTo>
                <a:lnTo>
                  <a:pt x="82426" y="174906"/>
                </a:lnTo>
                <a:lnTo>
                  <a:pt x="110063" y="140976"/>
                </a:lnTo>
                <a:lnTo>
                  <a:pt x="140976" y="110063"/>
                </a:lnTo>
                <a:lnTo>
                  <a:pt x="174906" y="82426"/>
                </a:lnTo>
                <a:lnTo>
                  <a:pt x="211591" y="58325"/>
                </a:lnTo>
                <a:lnTo>
                  <a:pt x="250771" y="38023"/>
                </a:lnTo>
                <a:lnTo>
                  <a:pt x="292185" y="21778"/>
                </a:lnTo>
                <a:lnTo>
                  <a:pt x="335573" y="9853"/>
                </a:lnTo>
                <a:lnTo>
                  <a:pt x="380674" y="2506"/>
                </a:lnTo>
                <a:lnTo>
                  <a:pt x="427227" y="0"/>
                </a:lnTo>
                <a:lnTo>
                  <a:pt x="2136140" y="0"/>
                </a:lnTo>
                <a:lnTo>
                  <a:pt x="2182693" y="2506"/>
                </a:lnTo>
                <a:lnTo>
                  <a:pt x="2227794" y="9853"/>
                </a:lnTo>
                <a:lnTo>
                  <a:pt x="2271182" y="21778"/>
                </a:lnTo>
                <a:lnTo>
                  <a:pt x="2312596" y="38023"/>
                </a:lnTo>
                <a:lnTo>
                  <a:pt x="2351776" y="58325"/>
                </a:lnTo>
                <a:lnTo>
                  <a:pt x="2388461" y="82426"/>
                </a:lnTo>
                <a:lnTo>
                  <a:pt x="2422391" y="110063"/>
                </a:lnTo>
                <a:lnTo>
                  <a:pt x="2453304" y="140976"/>
                </a:lnTo>
                <a:lnTo>
                  <a:pt x="2480941" y="174906"/>
                </a:lnTo>
                <a:lnTo>
                  <a:pt x="2505042" y="211591"/>
                </a:lnTo>
                <a:lnTo>
                  <a:pt x="2525344" y="250771"/>
                </a:lnTo>
                <a:lnTo>
                  <a:pt x="2541589" y="292185"/>
                </a:lnTo>
                <a:lnTo>
                  <a:pt x="2553514" y="335573"/>
                </a:lnTo>
                <a:lnTo>
                  <a:pt x="2560861" y="380674"/>
                </a:lnTo>
                <a:lnTo>
                  <a:pt x="2563368" y="427227"/>
                </a:lnTo>
                <a:lnTo>
                  <a:pt x="2563368" y="4266679"/>
                </a:lnTo>
                <a:lnTo>
                  <a:pt x="2560861" y="4313233"/>
                </a:lnTo>
                <a:lnTo>
                  <a:pt x="2553514" y="4358334"/>
                </a:lnTo>
                <a:lnTo>
                  <a:pt x="2541589" y="4401723"/>
                </a:lnTo>
                <a:lnTo>
                  <a:pt x="2525344" y="4443138"/>
                </a:lnTo>
                <a:lnTo>
                  <a:pt x="2505042" y="4482319"/>
                </a:lnTo>
                <a:lnTo>
                  <a:pt x="2480941" y="4519005"/>
                </a:lnTo>
                <a:lnTo>
                  <a:pt x="2453304" y="4552936"/>
                </a:lnTo>
                <a:lnTo>
                  <a:pt x="2422391" y="4583851"/>
                </a:lnTo>
                <a:lnTo>
                  <a:pt x="2388461" y="4611489"/>
                </a:lnTo>
                <a:lnTo>
                  <a:pt x="2351776" y="4635590"/>
                </a:lnTo>
                <a:lnTo>
                  <a:pt x="2312596" y="4655894"/>
                </a:lnTo>
                <a:lnTo>
                  <a:pt x="2271182" y="4672139"/>
                </a:lnTo>
                <a:lnTo>
                  <a:pt x="2227794" y="4684066"/>
                </a:lnTo>
                <a:lnTo>
                  <a:pt x="2182693" y="4691413"/>
                </a:lnTo>
                <a:lnTo>
                  <a:pt x="2136140" y="4693920"/>
                </a:lnTo>
                <a:lnTo>
                  <a:pt x="427227" y="4693920"/>
                </a:lnTo>
                <a:lnTo>
                  <a:pt x="380674" y="4691413"/>
                </a:lnTo>
                <a:lnTo>
                  <a:pt x="335573" y="4684066"/>
                </a:lnTo>
                <a:lnTo>
                  <a:pt x="292185" y="4672139"/>
                </a:lnTo>
                <a:lnTo>
                  <a:pt x="250771" y="4655894"/>
                </a:lnTo>
                <a:lnTo>
                  <a:pt x="211591" y="4635590"/>
                </a:lnTo>
                <a:lnTo>
                  <a:pt x="174906" y="4611489"/>
                </a:lnTo>
                <a:lnTo>
                  <a:pt x="140976" y="4583851"/>
                </a:lnTo>
                <a:lnTo>
                  <a:pt x="110063" y="4552936"/>
                </a:lnTo>
                <a:lnTo>
                  <a:pt x="82426" y="4519005"/>
                </a:lnTo>
                <a:lnTo>
                  <a:pt x="58325" y="4482319"/>
                </a:lnTo>
                <a:lnTo>
                  <a:pt x="38023" y="4443138"/>
                </a:lnTo>
                <a:lnTo>
                  <a:pt x="21778" y="4401723"/>
                </a:lnTo>
                <a:lnTo>
                  <a:pt x="9853" y="4358334"/>
                </a:lnTo>
                <a:lnTo>
                  <a:pt x="2506" y="4313233"/>
                </a:lnTo>
                <a:lnTo>
                  <a:pt x="0" y="4266679"/>
                </a:lnTo>
                <a:lnTo>
                  <a:pt x="0" y="427227"/>
                </a:lnTo>
                <a:close/>
              </a:path>
            </a:pathLst>
          </a:custGeom>
          <a:ln w="12192">
            <a:solidFill>
              <a:srgbClr val="015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762743" y="1342644"/>
            <a:ext cx="1988820" cy="4693920"/>
          </a:xfrm>
          <a:custGeom>
            <a:avLst/>
            <a:gdLst/>
            <a:ahLst/>
            <a:cxnLst/>
            <a:rect l="l" t="t" r="r" b="b"/>
            <a:pathLst>
              <a:path w="1988820" h="4693920">
                <a:moveTo>
                  <a:pt x="0" y="331469"/>
                </a:moveTo>
                <a:lnTo>
                  <a:pt x="3595" y="282501"/>
                </a:lnTo>
                <a:lnTo>
                  <a:pt x="14038" y="235758"/>
                </a:lnTo>
                <a:lnTo>
                  <a:pt x="30817" y="191756"/>
                </a:lnTo>
                <a:lnTo>
                  <a:pt x="53416" y="151007"/>
                </a:lnTo>
                <a:lnTo>
                  <a:pt x="81323" y="114025"/>
                </a:lnTo>
                <a:lnTo>
                  <a:pt x="114025" y="81323"/>
                </a:lnTo>
                <a:lnTo>
                  <a:pt x="151007" y="53416"/>
                </a:lnTo>
                <a:lnTo>
                  <a:pt x="191756" y="30817"/>
                </a:lnTo>
                <a:lnTo>
                  <a:pt x="235758" y="14038"/>
                </a:lnTo>
                <a:lnTo>
                  <a:pt x="282501" y="3595"/>
                </a:lnTo>
                <a:lnTo>
                  <a:pt x="331470" y="0"/>
                </a:lnTo>
                <a:lnTo>
                  <a:pt x="1657350" y="0"/>
                </a:lnTo>
                <a:lnTo>
                  <a:pt x="1706318" y="3595"/>
                </a:lnTo>
                <a:lnTo>
                  <a:pt x="1753061" y="14038"/>
                </a:lnTo>
                <a:lnTo>
                  <a:pt x="1797063" y="30817"/>
                </a:lnTo>
                <a:lnTo>
                  <a:pt x="1837812" y="53416"/>
                </a:lnTo>
                <a:lnTo>
                  <a:pt x="1874794" y="81323"/>
                </a:lnTo>
                <a:lnTo>
                  <a:pt x="1907496" y="114025"/>
                </a:lnTo>
                <a:lnTo>
                  <a:pt x="1935403" y="151007"/>
                </a:lnTo>
                <a:lnTo>
                  <a:pt x="1958002" y="191756"/>
                </a:lnTo>
                <a:lnTo>
                  <a:pt x="1974781" y="235758"/>
                </a:lnTo>
                <a:lnTo>
                  <a:pt x="1985224" y="282501"/>
                </a:lnTo>
                <a:lnTo>
                  <a:pt x="1988820" y="331469"/>
                </a:lnTo>
                <a:lnTo>
                  <a:pt x="1988820" y="4362450"/>
                </a:lnTo>
                <a:lnTo>
                  <a:pt x="1985224" y="4411430"/>
                </a:lnTo>
                <a:lnTo>
                  <a:pt x="1974781" y="4458179"/>
                </a:lnTo>
                <a:lnTo>
                  <a:pt x="1958002" y="4502185"/>
                </a:lnTo>
                <a:lnTo>
                  <a:pt x="1935403" y="4542935"/>
                </a:lnTo>
                <a:lnTo>
                  <a:pt x="1907496" y="4579915"/>
                </a:lnTo>
                <a:lnTo>
                  <a:pt x="1874794" y="4612613"/>
                </a:lnTo>
                <a:lnTo>
                  <a:pt x="1837812" y="4640516"/>
                </a:lnTo>
                <a:lnTo>
                  <a:pt x="1797063" y="4663111"/>
                </a:lnTo>
                <a:lnTo>
                  <a:pt x="1753061" y="4679885"/>
                </a:lnTo>
                <a:lnTo>
                  <a:pt x="1706318" y="4690325"/>
                </a:lnTo>
                <a:lnTo>
                  <a:pt x="1657350" y="4693920"/>
                </a:lnTo>
                <a:lnTo>
                  <a:pt x="331470" y="4693920"/>
                </a:lnTo>
                <a:lnTo>
                  <a:pt x="282501" y="4690325"/>
                </a:lnTo>
                <a:lnTo>
                  <a:pt x="235758" y="4679885"/>
                </a:lnTo>
                <a:lnTo>
                  <a:pt x="191756" y="4663111"/>
                </a:lnTo>
                <a:lnTo>
                  <a:pt x="151007" y="4640516"/>
                </a:lnTo>
                <a:lnTo>
                  <a:pt x="114025" y="4612613"/>
                </a:lnTo>
                <a:lnTo>
                  <a:pt x="81323" y="4579915"/>
                </a:lnTo>
                <a:lnTo>
                  <a:pt x="53416" y="4542935"/>
                </a:lnTo>
                <a:lnTo>
                  <a:pt x="30817" y="4502185"/>
                </a:lnTo>
                <a:lnTo>
                  <a:pt x="14038" y="4458179"/>
                </a:lnTo>
                <a:lnTo>
                  <a:pt x="3595" y="4411430"/>
                </a:lnTo>
                <a:lnTo>
                  <a:pt x="0" y="4362450"/>
                </a:lnTo>
                <a:lnTo>
                  <a:pt x="0" y="331469"/>
                </a:lnTo>
                <a:close/>
              </a:path>
            </a:pathLst>
          </a:custGeom>
          <a:ln w="12192">
            <a:solidFill>
              <a:srgbClr val="015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7984" y="899921"/>
            <a:ext cx="2814320" cy="170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50" dirty="0">
                <a:latin typeface="Carlito"/>
                <a:cs typeface="Carlito"/>
              </a:rPr>
              <a:t>The </a:t>
            </a:r>
            <a:r>
              <a:rPr sz="950" spc="-5" dirty="0">
                <a:latin typeface="Carlito"/>
                <a:cs typeface="Carlito"/>
              </a:rPr>
              <a:t>little things </a:t>
            </a:r>
            <a:r>
              <a:rPr sz="950" spc="-10" dirty="0">
                <a:latin typeface="Carlito"/>
                <a:cs typeface="Carlito"/>
              </a:rPr>
              <a:t>we </a:t>
            </a:r>
            <a:r>
              <a:rPr sz="950" spc="-5" dirty="0">
                <a:latin typeface="Carlito"/>
                <a:cs typeface="Carlito"/>
              </a:rPr>
              <a:t>can </a:t>
            </a:r>
            <a:r>
              <a:rPr sz="950" dirty="0">
                <a:latin typeface="Carlito"/>
                <a:cs typeface="Carlito"/>
              </a:rPr>
              <a:t>do </a:t>
            </a:r>
            <a:r>
              <a:rPr sz="950" spc="-5" dirty="0">
                <a:latin typeface="Carlito"/>
                <a:cs typeface="Carlito"/>
              </a:rPr>
              <a:t>that can make a </a:t>
            </a:r>
            <a:r>
              <a:rPr sz="950" dirty="0">
                <a:latin typeface="Carlito"/>
                <a:cs typeface="Carlito"/>
              </a:rPr>
              <a:t>big</a:t>
            </a:r>
            <a:r>
              <a:rPr sz="950" spc="-25" dirty="0">
                <a:latin typeface="Carlito"/>
                <a:cs typeface="Carlito"/>
              </a:rPr>
              <a:t> </a:t>
            </a:r>
            <a:r>
              <a:rPr sz="950" spc="-5" dirty="0">
                <a:latin typeface="Carlito"/>
                <a:cs typeface="Carlito"/>
              </a:rPr>
              <a:t>difference</a:t>
            </a:r>
            <a:endParaRPr sz="95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9F1F58"/>
                </a:solidFill>
              </a:rPr>
              <a:t>S</a:t>
            </a:r>
            <a:r>
              <a:rPr spc="-5" dirty="0">
                <a:solidFill>
                  <a:srgbClr val="5F2B5C"/>
                </a:solidFill>
              </a:rPr>
              <a:t>C</a:t>
            </a:r>
            <a:r>
              <a:rPr spc="-5" dirty="0">
                <a:solidFill>
                  <a:srgbClr val="00559B"/>
                </a:solidFill>
              </a:rPr>
              <a:t>U</a:t>
            </a:r>
            <a:r>
              <a:rPr spc="-5" dirty="0"/>
              <a:t>L</a:t>
            </a:r>
            <a:r>
              <a:rPr spc="-40" dirty="0">
                <a:solidFill>
                  <a:srgbClr val="A22C2E"/>
                </a:solidFill>
              </a:rPr>
              <a:t>P</a:t>
            </a:r>
            <a:r>
              <a:rPr dirty="0">
                <a:solidFill>
                  <a:srgbClr val="015057"/>
                </a:solidFill>
              </a:rPr>
              <a:t>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18075" y="1228090"/>
            <a:ext cx="2413635" cy="286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rlito"/>
                <a:cs typeface="Carlito"/>
              </a:rPr>
              <a:t>Developed</a:t>
            </a:r>
            <a:r>
              <a:rPr sz="1800" b="1" spc="-40" dirty="0">
                <a:latin typeface="Carlito"/>
                <a:cs typeface="Carlito"/>
              </a:rPr>
              <a:t> </a:t>
            </a:r>
            <a:r>
              <a:rPr sz="1800" b="1" spc="-5" dirty="0">
                <a:latin typeface="Carlito"/>
                <a:cs typeface="Carlito"/>
              </a:rPr>
              <a:t>by</a:t>
            </a:r>
            <a:r>
              <a:rPr sz="1200" spc="-5" dirty="0">
                <a:latin typeface="Carlito"/>
                <a:cs typeface="Carlito"/>
              </a:rPr>
              <a:t>:</a:t>
            </a: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350">
              <a:latin typeface="Carlito"/>
              <a:cs typeface="Carlito"/>
            </a:endParaRPr>
          </a:p>
          <a:p>
            <a:pPr marL="12700" marR="5080" indent="42545" algn="just">
              <a:lnSpc>
                <a:spcPct val="100000"/>
              </a:lnSpc>
            </a:pPr>
            <a:r>
              <a:rPr sz="1400" b="1" dirty="0">
                <a:latin typeface="Carlito"/>
                <a:cs typeface="Carlito"/>
              </a:rPr>
              <a:t>Helen Wilson </a:t>
            </a:r>
            <a:r>
              <a:rPr sz="1400" b="1" spc="-5" dirty="0">
                <a:latin typeface="Carlito"/>
                <a:cs typeface="Carlito"/>
              </a:rPr>
              <a:t>(Digital </a:t>
            </a:r>
            <a:r>
              <a:rPr sz="1400" b="1" dirty="0">
                <a:latin typeface="Carlito"/>
                <a:cs typeface="Carlito"/>
              </a:rPr>
              <a:t>Designer)  </a:t>
            </a:r>
            <a:r>
              <a:rPr sz="1400" spc="-15" dirty="0">
                <a:latin typeface="Carlito"/>
                <a:cs typeface="Carlito"/>
              </a:rPr>
              <a:t>Worcestershire </a:t>
            </a:r>
            <a:r>
              <a:rPr sz="1400" spc="-5" dirty="0">
                <a:latin typeface="Carlito"/>
                <a:cs typeface="Carlito"/>
              </a:rPr>
              <a:t>County Council  </a:t>
            </a:r>
            <a:r>
              <a:rPr sz="14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rlito"/>
                <a:cs typeface="Carlito"/>
                <a:hlinkClick r:id="rId2"/>
              </a:rPr>
              <a:t>hwilson1@worcestershire.gov.uk</a:t>
            </a:r>
            <a:endParaRPr sz="1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latin typeface="Carlito"/>
                <a:cs typeface="Carlito"/>
              </a:rPr>
              <a:t>With </a:t>
            </a:r>
            <a:r>
              <a:rPr sz="1400" spc="-5" dirty="0">
                <a:latin typeface="Carlito"/>
                <a:cs typeface="Carlito"/>
              </a:rPr>
              <a:t>the support</a:t>
            </a:r>
            <a:r>
              <a:rPr sz="1400" dirty="0">
                <a:latin typeface="Carlito"/>
                <a:cs typeface="Carlito"/>
              </a:rPr>
              <a:t> of:</a:t>
            </a:r>
            <a:endParaRPr sz="1400">
              <a:latin typeface="Carlito"/>
              <a:cs typeface="Carlito"/>
            </a:endParaRPr>
          </a:p>
          <a:p>
            <a:pPr marL="635" algn="ctr">
              <a:lnSpc>
                <a:spcPct val="100000"/>
              </a:lnSpc>
            </a:pPr>
            <a:r>
              <a:rPr sz="1400" b="1" dirty="0">
                <a:latin typeface="Carlito"/>
                <a:cs typeface="Carlito"/>
              </a:rPr>
              <a:t>Sandy</a:t>
            </a:r>
            <a:r>
              <a:rPr sz="1400" b="1" spc="-25" dirty="0">
                <a:latin typeface="Carlito"/>
                <a:cs typeface="Carlito"/>
              </a:rPr>
              <a:t> </a:t>
            </a:r>
            <a:r>
              <a:rPr sz="1400" b="1" spc="-5" dirty="0">
                <a:latin typeface="Carlito"/>
                <a:cs typeface="Carlito"/>
              </a:rPr>
              <a:t>Bannister</a:t>
            </a:r>
            <a:endParaRPr sz="1400">
              <a:latin typeface="Carlito"/>
              <a:cs typeface="Carlito"/>
            </a:endParaRPr>
          </a:p>
          <a:p>
            <a:pPr marL="635" algn="ctr">
              <a:lnSpc>
                <a:spcPct val="100000"/>
              </a:lnSpc>
            </a:pPr>
            <a:r>
              <a:rPr sz="1400" spc="-5" dirty="0">
                <a:latin typeface="Carlito"/>
                <a:cs typeface="Carlito"/>
              </a:rPr>
              <a:t>Equality </a:t>
            </a:r>
            <a:r>
              <a:rPr sz="1400" dirty="0">
                <a:latin typeface="Carlito"/>
                <a:cs typeface="Carlito"/>
              </a:rPr>
              <a:t>&amp; </a:t>
            </a:r>
            <a:r>
              <a:rPr sz="1400" spc="-10" dirty="0">
                <a:latin typeface="Carlito"/>
                <a:cs typeface="Carlito"/>
              </a:rPr>
              <a:t>Diversity</a:t>
            </a:r>
            <a:r>
              <a:rPr sz="140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Manager</a:t>
            </a:r>
            <a:endParaRPr sz="14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400" b="1" spc="-5" dirty="0">
                <a:latin typeface="Carlito"/>
                <a:cs typeface="Carlito"/>
              </a:rPr>
              <a:t>Jo</a:t>
            </a:r>
            <a:r>
              <a:rPr sz="1400" b="1" spc="-20" dirty="0">
                <a:latin typeface="Carlito"/>
                <a:cs typeface="Carlito"/>
              </a:rPr>
              <a:t> </a:t>
            </a:r>
            <a:r>
              <a:rPr sz="1400" b="1" spc="-5" dirty="0">
                <a:latin typeface="Carlito"/>
                <a:cs typeface="Carlito"/>
              </a:rPr>
              <a:t>Hilditch</a:t>
            </a:r>
            <a:endParaRPr sz="1400">
              <a:latin typeface="Carlito"/>
              <a:cs typeface="Carlito"/>
            </a:endParaRPr>
          </a:p>
          <a:p>
            <a:pPr marL="635" algn="ctr">
              <a:lnSpc>
                <a:spcPct val="100000"/>
              </a:lnSpc>
            </a:pPr>
            <a:r>
              <a:rPr sz="1400" spc="-5" dirty="0">
                <a:latin typeface="Carlito"/>
                <a:cs typeface="Carlito"/>
              </a:rPr>
              <a:t>Digital Delivery </a:t>
            </a:r>
            <a:r>
              <a:rPr sz="1400" spc="-30" dirty="0">
                <a:latin typeface="Carlito"/>
                <a:cs typeface="Carlito"/>
              </a:rPr>
              <a:t>Team</a:t>
            </a:r>
            <a:r>
              <a:rPr sz="1400" spc="-2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Manager</a:t>
            </a:r>
            <a:endParaRPr sz="1400">
              <a:latin typeface="Carlito"/>
              <a:cs typeface="Carlito"/>
            </a:endParaRPr>
          </a:p>
          <a:p>
            <a:pPr marL="635" algn="ctr">
              <a:lnSpc>
                <a:spcPct val="100000"/>
              </a:lnSpc>
            </a:pPr>
            <a:r>
              <a:rPr sz="1400" b="1" spc="-5" dirty="0">
                <a:latin typeface="Carlito"/>
                <a:cs typeface="Carlito"/>
              </a:rPr>
              <a:t>Debby</a:t>
            </a:r>
            <a:r>
              <a:rPr sz="1400" b="1" spc="-30" dirty="0">
                <a:latin typeface="Carlito"/>
                <a:cs typeface="Carlito"/>
              </a:rPr>
              <a:t> </a:t>
            </a:r>
            <a:r>
              <a:rPr sz="1400" b="1" spc="-15" dirty="0">
                <a:latin typeface="Carlito"/>
                <a:cs typeface="Carlito"/>
              </a:rPr>
              <a:t>Tuffley</a:t>
            </a:r>
            <a:endParaRPr sz="1400">
              <a:latin typeface="Carlito"/>
              <a:cs typeface="Carlito"/>
            </a:endParaRPr>
          </a:p>
          <a:p>
            <a:pPr marL="1270" algn="ctr">
              <a:lnSpc>
                <a:spcPct val="100000"/>
              </a:lnSpc>
            </a:pPr>
            <a:r>
              <a:rPr sz="1400" spc="-5" dirty="0">
                <a:latin typeface="Carlito"/>
                <a:cs typeface="Carlito"/>
              </a:rPr>
              <a:t>IT Business</a:t>
            </a:r>
            <a:r>
              <a:rPr sz="1400" spc="-1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Partner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94859" y="4706492"/>
            <a:ext cx="20624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Carlito"/>
                <a:cs typeface="Carlito"/>
              </a:rPr>
              <a:t>Version </a:t>
            </a:r>
            <a:r>
              <a:rPr sz="1400" dirty="0">
                <a:latin typeface="Carlito"/>
                <a:cs typeface="Carlito"/>
              </a:rPr>
              <a:t>1.3. </a:t>
            </a:r>
            <a:r>
              <a:rPr sz="1400" spc="-5" dirty="0">
                <a:latin typeface="Carlito"/>
                <a:cs typeface="Carlito"/>
              </a:rPr>
              <a:t>December</a:t>
            </a:r>
            <a:r>
              <a:rPr sz="1400" spc="-4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2019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82895" y="6203391"/>
            <a:ext cx="14820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rlito"/>
                <a:cs typeface="Carlito"/>
              </a:rPr>
              <a:t>Version </a:t>
            </a:r>
            <a:r>
              <a:rPr sz="1100" dirty="0">
                <a:latin typeface="Carlito"/>
                <a:cs typeface="Carlito"/>
              </a:rPr>
              <a:t>1.1 </a:t>
            </a:r>
            <a:r>
              <a:rPr sz="1100" spc="-5" dirty="0">
                <a:latin typeface="Carlito"/>
                <a:cs typeface="Carlito"/>
              </a:rPr>
              <a:t>January</a:t>
            </a:r>
            <a:r>
              <a:rPr sz="1100" spc="-6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2020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4992623"/>
            <a:ext cx="12178284" cy="15590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31308" y="4207967"/>
            <a:ext cx="1889760" cy="3868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1372</Words>
  <Application>Microsoft Office PowerPoint</Application>
  <PresentationFormat>Widescreen</PresentationFormat>
  <Paragraphs>161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Carlito</vt:lpstr>
      <vt:lpstr>Office Theme</vt:lpstr>
      <vt:lpstr>What is SCULPT SCULPT is guidance for staff to create accessible documents for clients, learners and the public.</vt:lpstr>
      <vt:lpstr>PowerPoint Presentation</vt:lpstr>
      <vt:lpstr>Structure (heading styles)</vt:lpstr>
      <vt:lpstr>Colour and  contrast</vt:lpstr>
      <vt:lpstr>Use of  images</vt:lpstr>
      <vt:lpstr>Links (hyperlinks)</vt:lpstr>
      <vt:lpstr>Plain  English</vt:lpstr>
      <vt:lpstr>Table  structure</vt:lpstr>
      <vt:lpstr>SCULPT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Helen</dc:creator>
  <cp:lastModifiedBy>charlie</cp:lastModifiedBy>
  <cp:revision>1</cp:revision>
  <dcterms:created xsi:type="dcterms:W3CDTF">2020-09-11T12:24:05Z</dcterms:created>
  <dcterms:modified xsi:type="dcterms:W3CDTF">2020-10-05T19:41:19Z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2020-01-24T00:00:00Z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2020-09-11T00:00:00Z</vt:filetime>
  </property>
</Properties>
</file>