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56" r:id="rId2"/>
    <p:sldId id="271" r:id="rId3"/>
    <p:sldId id="283" r:id="rId4"/>
    <p:sldId id="284" r:id="rId5"/>
    <p:sldId id="285" r:id="rId6"/>
    <p:sldId id="28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E75E278A-FF0E-49A4-B170-79828D63BBAD}">
          <p14:sldIdLst>
            <p14:sldId id="256"/>
          </p14:sldIdLst>
        </p14:section>
        <p14:section name="Design, Morph, Annotate, Work Together, Tell Me" id="{B9B51309-D148-4332-87C2-07BE32FBCA3B}">
          <p14:sldIdLst>
            <p14:sldId id="271"/>
            <p14:sldId id="283"/>
            <p14:sldId id="284"/>
            <p14:sldId id="285"/>
            <p14:sldId id="286"/>
          </p14:sldIdLst>
        </p14:section>
        <p14:section name="Learn More" id="{2CC34DB2-6590-42C0-AD4B-A04C6060184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241" autoAdjust="0"/>
  </p:normalViewPr>
  <p:slideViewPr>
    <p:cSldViewPr snapToGrid="0">
      <p:cViewPr varScale="1">
        <p:scale>
          <a:sx n="87" d="100"/>
          <a:sy n="87" d="100"/>
        </p:scale>
        <p:origin x="533" y="4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80FBE-A8DF-4758-9AC4-3A9E1039168F}" type="datetimeFigureOut">
              <a:rPr lang="en-US" smtClean="0"/>
              <a:t>5/23/2022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79768-A2FC-4D08-91F6-8DCE6C566B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3577B-6902-467D-A26C-08A0DD5E4E03}" type="datetimeFigureOut">
              <a:rPr lang="en-US" smtClean="0"/>
              <a:t>5/23/2022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1EA0F-A667-4B49-8422-0062BC55E2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5/23/2022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5/23/2022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finsmes.com/2014/10/hubspot-raises-125m-in-ipo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eaksan.com/tr/hubspot-nedir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eaksan.com/tr/hubspot-nedir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eaksan.com/tr/hubspot-nedir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eaksan.com/tr/hubspot-nedir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eaksan.com/tr/hubspot-nedir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2924" y="871268"/>
            <a:ext cx="9996578" cy="1682151"/>
          </a:xfrm>
        </p:spPr>
        <p:txBody>
          <a:bodyPr anchor="ctr" anchorCtr="0"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Using technology to improve </a:t>
            </a:r>
            <a:r>
              <a:rPr lang="en-GB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IAG and Next Steps</a:t>
            </a:r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682924" y="2291207"/>
            <a:ext cx="9582736" cy="3229699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+mj-lt"/>
              </a:rPr>
              <a:t>Introduction to HubSpot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+mj-lt"/>
              </a:rPr>
              <a:t>The Benefits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+mj-lt"/>
              </a:rPr>
              <a:t>Implementation Considerations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+mj-lt"/>
              </a:rPr>
              <a:t>Pros and Cons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+mj-lt"/>
              </a:rPr>
              <a:t>Initial Case Study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bg1"/>
              </a:solidFill>
              <a:latin typeface="+mj-lt"/>
            </a:endParaRPr>
          </a:p>
          <a:p>
            <a:endParaRPr lang="en-US" sz="1800" dirty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6" name="Picture 5" descr="Logo&#10;&#10;Description automatically generated with medium confidence">
            <a:extLst>
              <a:ext uri="{FF2B5EF4-FFF2-40B4-BE49-F238E27FC236}">
                <a16:creationId xmlns:a16="http://schemas.microsoft.com/office/drawing/2014/main" id="{83B5F52B-258E-4E51-B2EB-333AD7E211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106677" y="5693676"/>
            <a:ext cx="2663358" cy="77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  <a:t>Introduction to HubSpot</a:t>
            </a:r>
          </a:p>
        </p:txBody>
      </p:sp>
      <p:sp>
        <p:nvSpPr>
          <p:cNvPr id="38" name="Content Placeholder 17"/>
          <p:cNvSpPr txBox="1">
            <a:spLocks/>
          </p:cNvSpPr>
          <p:nvPr/>
        </p:nvSpPr>
        <p:spPr>
          <a:xfrm>
            <a:off x="541610" y="1524708"/>
            <a:ext cx="5628280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en-GB" b="0" i="0" dirty="0">
                <a:solidFill>
                  <a:srgbClr val="33475B"/>
                </a:solidFill>
                <a:effectLst/>
                <a:latin typeface="AvenirNext"/>
              </a:rPr>
              <a:t>Customer relationship management software is a powerful tool that helps businesses organize and manage their customer relationships on a centralized and easy-to-use platform. </a:t>
            </a:r>
            <a:r>
              <a:rPr lang="en-GB" b="1" i="0" dirty="0">
                <a:solidFill>
                  <a:srgbClr val="33475B"/>
                </a:solidFill>
                <a:effectLst/>
                <a:latin typeface="AvenirNext"/>
              </a:rPr>
              <a:t> </a:t>
            </a:r>
          </a:p>
          <a:p>
            <a:pPr algn="l" fontAlgn="base"/>
            <a:r>
              <a:rPr lang="en-GB" b="0" i="0" dirty="0">
                <a:solidFill>
                  <a:srgbClr val="33475B"/>
                </a:solidFill>
                <a:effectLst/>
                <a:latin typeface="AvenirNext"/>
              </a:rPr>
              <a:t>Best Practice People use HubSpot to fully manage and automate a learners experience from start to outcome.  A learner will express an interest through an online HubSpot form and all information gathered from IAG will then create an online profile for the learner, which </a:t>
            </a:r>
            <a:r>
              <a:rPr lang="en-GB" dirty="0">
                <a:solidFill>
                  <a:srgbClr val="33475B"/>
                </a:solidFill>
                <a:latin typeface="AvenirNext"/>
              </a:rPr>
              <a:t>then sets out their training goals and objectives.</a:t>
            </a:r>
          </a:p>
          <a:p>
            <a:pPr algn="l" fontAlgn="base"/>
            <a:r>
              <a:rPr lang="en-GB" b="0" i="0" dirty="0">
                <a:solidFill>
                  <a:srgbClr val="33475B"/>
                </a:solidFill>
                <a:effectLst/>
                <a:latin typeface="AvenirNext"/>
              </a:rPr>
              <a:t>Tracks all interaction with th</a:t>
            </a:r>
            <a:r>
              <a:rPr lang="en-GB" dirty="0">
                <a:solidFill>
                  <a:srgbClr val="33475B"/>
                </a:solidFill>
                <a:latin typeface="AvenirNext"/>
              </a:rPr>
              <a:t>e learners and includes their progress through the programme.</a:t>
            </a:r>
            <a:endParaRPr lang="en-GB" b="0" i="0" dirty="0">
              <a:solidFill>
                <a:srgbClr val="33475B"/>
              </a:solidFill>
              <a:effectLst/>
              <a:latin typeface="AvenirNext"/>
            </a:endParaRPr>
          </a:p>
        </p:txBody>
      </p:sp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8F521DC-A423-48A2-997F-6116A3030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169890" y="3429000"/>
            <a:ext cx="5690423" cy="300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  <a:t>The Benefits</a:t>
            </a:r>
          </a:p>
        </p:txBody>
      </p:sp>
      <p:sp>
        <p:nvSpPr>
          <p:cNvPr id="38" name="Content Placeholder 17"/>
          <p:cNvSpPr txBox="1">
            <a:spLocks/>
          </p:cNvSpPr>
          <p:nvPr/>
        </p:nvSpPr>
        <p:spPr>
          <a:xfrm>
            <a:off x="541610" y="1524708"/>
            <a:ext cx="5628280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endParaRPr lang="en-GB" b="0" i="0" dirty="0">
              <a:solidFill>
                <a:srgbClr val="33475B"/>
              </a:solidFill>
              <a:effectLst/>
              <a:latin typeface="AvenirNext"/>
            </a:endParaRPr>
          </a:p>
        </p:txBody>
      </p:sp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8F521DC-A423-48A2-997F-6116A3030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169890" y="3429000"/>
            <a:ext cx="5690423" cy="30017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70F15D-6082-4A15-BBC9-B1147898F65B}"/>
              </a:ext>
            </a:extLst>
          </p:cNvPr>
          <p:cNvSpPr txBox="1"/>
          <p:nvPr/>
        </p:nvSpPr>
        <p:spPr>
          <a:xfrm>
            <a:off x="855921" y="1935402"/>
            <a:ext cx="483249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AvenirNext"/>
              </a:rPr>
              <a:t>An in-depth understanding of the learner and bespoke forms for every course</a:t>
            </a:r>
            <a:r>
              <a:rPr lang="en-GB" sz="1200" dirty="0">
                <a:latin typeface="AvenirNext"/>
              </a:rPr>
              <a:t>.</a:t>
            </a:r>
          </a:p>
          <a:p>
            <a:endParaRPr lang="en-GB" sz="1200" dirty="0">
              <a:latin typeface="AvenirNex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AvenirNext"/>
              </a:rPr>
              <a:t>This ensures that the learner can easily communicate any barriers to learning they have without a discussion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>
              <a:latin typeface="AvenirNex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AvenirNext"/>
              </a:rPr>
              <a:t>The tutor has a better understanding of the class profile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>
              <a:latin typeface="AvenirNext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AvenirNext"/>
              </a:rPr>
              <a:t>A learning experience which can equal to all learners</a:t>
            </a:r>
          </a:p>
          <a:p>
            <a:endParaRPr lang="en-GB" sz="1200" dirty="0">
              <a:latin typeface="AvenirNext"/>
            </a:endParaRPr>
          </a:p>
          <a:p>
            <a:r>
              <a:rPr lang="en-GB" sz="1200" dirty="0">
                <a:latin typeface="AvenirNext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0B065B-DE65-43A3-BA43-64B03CB975F1}"/>
              </a:ext>
            </a:extLst>
          </p:cNvPr>
          <p:cNvSpPr txBox="1"/>
          <p:nvPr/>
        </p:nvSpPr>
        <p:spPr>
          <a:xfrm>
            <a:off x="855921" y="4059059"/>
            <a:ext cx="47368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AvenirNext"/>
              </a:rPr>
              <a:t>Tracking of Progression</a:t>
            </a:r>
          </a:p>
          <a:p>
            <a:endParaRPr lang="en-GB" sz="1200" b="1" dirty="0">
              <a:latin typeface="AvenirNext"/>
            </a:endParaRPr>
          </a:p>
          <a:p>
            <a:r>
              <a:rPr lang="en-GB" sz="1200" dirty="0">
                <a:latin typeface="AvenirNext"/>
              </a:rPr>
              <a:t>A real-time update for how the learner is progressing and assistance can be given before completion</a:t>
            </a:r>
          </a:p>
          <a:p>
            <a:endParaRPr lang="en-GB" sz="1200" dirty="0">
              <a:latin typeface="AvenirNext"/>
            </a:endParaRPr>
          </a:p>
          <a:p>
            <a:r>
              <a:rPr lang="en-GB" sz="1200" dirty="0">
                <a:latin typeface="AvenirNext"/>
              </a:rPr>
              <a:t>Understanding of participant involvement and the ability to communicate any issues that may arise</a:t>
            </a:r>
          </a:p>
        </p:txBody>
      </p:sp>
    </p:spTree>
    <p:extLst>
      <p:ext uri="{BB962C8B-B14F-4D97-AF65-F5344CB8AC3E}">
        <p14:creationId xmlns:p14="http://schemas.microsoft.com/office/powerpoint/2010/main" val="236567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  <a:t>HubSpot – Implementation Considerations</a:t>
            </a:r>
          </a:p>
        </p:txBody>
      </p:sp>
      <p:sp>
        <p:nvSpPr>
          <p:cNvPr id="38" name="Content Placeholder 17"/>
          <p:cNvSpPr txBox="1">
            <a:spLocks/>
          </p:cNvSpPr>
          <p:nvPr/>
        </p:nvSpPr>
        <p:spPr>
          <a:xfrm>
            <a:off x="541610" y="1524708"/>
            <a:ext cx="5628280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en-GB" b="0" i="0" dirty="0">
                <a:solidFill>
                  <a:srgbClr val="33475B"/>
                </a:solidFill>
                <a:effectLst/>
                <a:latin typeface="AvenirNext"/>
              </a:rPr>
              <a:t>What are th</a:t>
            </a:r>
            <a:r>
              <a:rPr lang="en-GB" dirty="0">
                <a:solidFill>
                  <a:srgbClr val="33475B"/>
                </a:solidFill>
                <a:latin typeface="AvenirNext"/>
              </a:rPr>
              <a:t>e experiences of authorities and institutions using a CRM such as HubSpot?</a:t>
            </a:r>
          </a:p>
          <a:p>
            <a:pPr algn="l" fontAlgn="base"/>
            <a:r>
              <a:rPr lang="en-GB" b="0" i="0" dirty="0">
                <a:solidFill>
                  <a:srgbClr val="33475B"/>
                </a:solidFill>
                <a:effectLst/>
                <a:latin typeface="AvenirNext"/>
              </a:rPr>
              <a:t>Does the </a:t>
            </a:r>
            <a:r>
              <a:rPr lang="en-GB" dirty="0">
                <a:solidFill>
                  <a:srgbClr val="33475B"/>
                </a:solidFill>
                <a:latin typeface="AvenirNext"/>
              </a:rPr>
              <a:t>authority considering using HubSpot use any other CRM at this time?</a:t>
            </a:r>
          </a:p>
          <a:p>
            <a:pPr algn="l" fontAlgn="base"/>
            <a:r>
              <a:rPr lang="en-GB" b="0" i="0" dirty="0">
                <a:solidFill>
                  <a:srgbClr val="33475B"/>
                </a:solidFill>
                <a:effectLst/>
                <a:latin typeface="AvenirNext"/>
              </a:rPr>
              <a:t>Which IT Platforms does the authority use currently and how would they link in with HubSpot or would they be replaced by HubSpot?</a:t>
            </a:r>
          </a:p>
          <a:p>
            <a:pPr algn="l" fontAlgn="base"/>
            <a:r>
              <a:rPr lang="en-GB" dirty="0">
                <a:solidFill>
                  <a:srgbClr val="33475B"/>
                </a:solidFill>
                <a:latin typeface="AvenirNext"/>
              </a:rPr>
              <a:t>What implementation and training requirements are needed for HubSpot?</a:t>
            </a:r>
          </a:p>
          <a:p>
            <a:pPr algn="l" fontAlgn="base"/>
            <a:r>
              <a:rPr lang="en-GB" b="0" i="0" dirty="0">
                <a:solidFill>
                  <a:srgbClr val="33475B"/>
                </a:solidFill>
                <a:effectLst/>
                <a:latin typeface="AvenirNext"/>
              </a:rPr>
              <a:t>What is the cost and benefit to business of HubSpot?</a:t>
            </a:r>
          </a:p>
          <a:p>
            <a:pPr algn="l" fontAlgn="base"/>
            <a:endParaRPr lang="en-GB" dirty="0">
              <a:solidFill>
                <a:srgbClr val="33475B"/>
              </a:solidFill>
              <a:latin typeface="AvenirNext"/>
            </a:endParaRPr>
          </a:p>
        </p:txBody>
      </p:sp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8F521DC-A423-48A2-997F-6116A3030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169890" y="3429000"/>
            <a:ext cx="5690423" cy="300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26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  <a:t>HubSpot – pros and cons</a:t>
            </a:r>
          </a:p>
        </p:txBody>
      </p:sp>
      <p:sp>
        <p:nvSpPr>
          <p:cNvPr id="38" name="Content Placeholder 17"/>
          <p:cNvSpPr txBox="1">
            <a:spLocks/>
          </p:cNvSpPr>
          <p:nvPr/>
        </p:nvSpPr>
        <p:spPr>
          <a:xfrm>
            <a:off x="541610" y="1524708"/>
            <a:ext cx="5628280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en-GB" b="0" i="0" dirty="0">
                <a:solidFill>
                  <a:srgbClr val="33475B"/>
                </a:solidFill>
                <a:effectLst/>
                <a:latin typeface="AvenirNext"/>
              </a:rPr>
              <a:t>Pros:</a:t>
            </a:r>
          </a:p>
          <a:p>
            <a:pPr algn="l" fontAlgn="base"/>
            <a:r>
              <a:rPr lang="en-GB" b="0" i="0" dirty="0">
                <a:solidFill>
                  <a:srgbClr val="33475B"/>
                </a:solidFill>
                <a:effectLst/>
                <a:latin typeface="AvenirNext"/>
              </a:rPr>
              <a:t>HubSpot can manage everything from start to finish.</a:t>
            </a:r>
          </a:p>
          <a:p>
            <a:pPr algn="l" fontAlgn="base"/>
            <a:r>
              <a:rPr lang="en-GB" b="0" i="0" dirty="0">
                <a:solidFill>
                  <a:srgbClr val="33475B"/>
                </a:solidFill>
                <a:effectLst/>
                <a:latin typeface="AvenirNext"/>
              </a:rPr>
              <a:t>The software is free for the initial version and is easy to use.</a:t>
            </a:r>
          </a:p>
          <a:p>
            <a:pPr algn="l" fontAlgn="base"/>
            <a:r>
              <a:rPr lang="en-GB" dirty="0">
                <a:solidFill>
                  <a:srgbClr val="33475B"/>
                </a:solidFill>
                <a:latin typeface="AvenirNext"/>
              </a:rPr>
              <a:t>Cons:</a:t>
            </a:r>
          </a:p>
          <a:p>
            <a:pPr algn="l" fontAlgn="base"/>
            <a:r>
              <a:rPr lang="en-GB" dirty="0">
                <a:solidFill>
                  <a:srgbClr val="33475B"/>
                </a:solidFill>
                <a:latin typeface="AvenirNext"/>
              </a:rPr>
              <a:t>The cost of HubSpot can escalate depending on the number of contacts</a:t>
            </a:r>
          </a:p>
          <a:p>
            <a:pPr algn="l" fontAlgn="base"/>
            <a:r>
              <a:rPr lang="en-GB" dirty="0">
                <a:solidFill>
                  <a:srgbClr val="33475B"/>
                </a:solidFill>
                <a:latin typeface="AvenirNext"/>
              </a:rPr>
              <a:t>Staff will need some training.</a:t>
            </a:r>
          </a:p>
          <a:p>
            <a:pPr algn="l" fontAlgn="base"/>
            <a:r>
              <a:rPr lang="en-GB" dirty="0">
                <a:solidFill>
                  <a:srgbClr val="33475B"/>
                </a:solidFill>
                <a:latin typeface="AvenirNext"/>
              </a:rPr>
              <a:t>There can be a lack of integration with other tools.</a:t>
            </a:r>
          </a:p>
        </p:txBody>
      </p:sp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8F521DC-A423-48A2-997F-6116A3030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169890" y="3429000"/>
            <a:ext cx="5690423" cy="300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774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10093784" cy="640080"/>
          </a:xfrm>
        </p:spPr>
        <p:txBody>
          <a:bodyPr>
            <a:noAutofit/>
          </a:bodyPr>
          <a:lstStyle/>
          <a:p>
            <a:r>
              <a:rPr lang="en-US" dirty="0">
                <a:latin typeface="Segoe UI Light" panose="020B0502040204020203" pitchFamily="34" charset="0"/>
                <a:cs typeface="Segoe UI Light" panose="020B0502040204020203" pitchFamily="34" charset="0"/>
              </a:rPr>
              <a:t>HubSpot – Initial Case-Study for a Theoretical Implementation</a:t>
            </a:r>
          </a:p>
        </p:txBody>
      </p:sp>
      <p:sp>
        <p:nvSpPr>
          <p:cNvPr id="38" name="Content Placeholder 17"/>
          <p:cNvSpPr txBox="1">
            <a:spLocks/>
          </p:cNvSpPr>
          <p:nvPr/>
        </p:nvSpPr>
        <p:spPr>
          <a:xfrm>
            <a:off x="541610" y="1524708"/>
            <a:ext cx="5628280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>
              <a:lnSpc>
                <a:spcPct val="100000"/>
              </a:lnSpc>
            </a:pPr>
            <a:r>
              <a:rPr lang="en-GB" dirty="0">
                <a:solidFill>
                  <a:srgbClr val="33475B"/>
                </a:solidFill>
                <a:latin typeface="AvenirNext"/>
              </a:rPr>
              <a:t>HubSpot is in use with Best Practice People serving approximately 2500 learners per year and six admin staff members.</a:t>
            </a:r>
          </a:p>
          <a:p>
            <a:pPr algn="l" fontAlgn="base">
              <a:lnSpc>
                <a:spcPct val="100000"/>
              </a:lnSpc>
            </a:pPr>
            <a:r>
              <a:rPr lang="en-GB" b="0" i="0" dirty="0">
                <a:solidFill>
                  <a:srgbClr val="33475B"/>
                </a:solidFill>
                <a:effectLst/>
                <a:latin typeface="AvenirNext"/>
              </a:rPr>
              <a:t>Bucks Adult Learning, part of Buckinghamshire County Council, currently have over 5000 learners </a:t>
            </a:r>
            <a:r>
              <a:rPr lang="en-GB" dirty="0">
                <a:solidFill>
                  <a:srgbClr val="33475B"/>
                </a:solidFill>
                <a:latin typeface="AvenirNext"/>
              </a:rPr>
              <a:t>undergoing one or more of </a:t>
            </a:r>
            <a:r>
              <a:rPr lang="en-GB" b="0" i="0" dirty="0">
                <a:solidFill>
                  <a:srgbClr val="33475B"/>
                </a:solidFill>
                <a:effectLst/>
                <a:latin typeface="AvenirNext"/>
              </a:rPr>
              <a:t>1,500 courses and workshops, delivered online and from 140 locations across Buckinghamshire by around 200 tutors.</a:t>
            </a:r>
          </a:p>
          <a:p>
            <a:pPr algn="l" fontAlgn="base">
              <a:lnSpc>
                <a:spcPct val="100000"/>
              </a:lnSpc>
            </a:pPr>
            <a:r>
              <a:rPr lang="en-GB" dirty="0">
                <a:solidFill>
                  <a:srgbClr val="33475B"/>
                </a:solidFill>
                <a:latin typeface="AvenirNext"/>
              </a:rPr>
              <a:t>Delivery methods include face-to-face, workshops, blended and online. Online platforms used include Microsoft Teams and Google Classroom. Student management is done by a mixture of Microsoft Office applications including Excel. Bucks Adult Learning also use an Intranet for learners and staff use and information.</a:t>
            </a:r>
          </a:p>
          <a:p>
            <a:pPr algn="l" fontAlgn="base">
              <a:lnSpc>
                <a:spcPct val="100000"/>
              </a:lnSpc>
            </a:pPr>
            <a:r>
              <a:rPr lang="en-GB" dirty="0">
                <a:solidFill>
                  <a:srgbClr val="33475B"/>
                </a:solidFill>
                <a:latin typeface="AvenirNext"/>
              </a:rPr>
              <a:t>Cost of implementation compared with the benefit to the council and Adult Learning department would need to be formally assessed before proceeding.</a:t>
            </a:r>
          </a:p>
          <a:p>
            <a:pPr algn="l" fontAlgn="base">
              <a:lnSpc>
                <a:spcPct val="100000"/>
              </a:lnSpc>
            </a:pPr>
            <a:r>
              <a:rPr lang="en-GB" dirty="0">
                <a:solidFill>
                  <a:srgbClr val="33475B"/>
                </a:solidFill>
                <a:latin typeface="AvenirNext"/>
              </a:rPr>
              <a:t>Implementation experience from Best Practice People would need to be assessed in order to understand the training and implementation requirements for an institution such as Bucks Adult Learning.</a:t>
            </a:r>
          </a:p>
          <a:p>
            <a:pPr algn="l" fontAlgn="base"/>
            <a:endParaRPr lang="en-GB" b="0" i="0" dirty="0">
              <a:solidFill>
                <a:srgbClr val="33475B"/>
              </a:solidFill>
              <a:effectLst/>
              <a:latin typeface="AvenirNext"/>
            </a:endParaRPr>
          </a:p>
          <a:p>
            <a:pPr algn="l" fontAlgn="base"/>
            <a:endParaRPr lang="en-GB" dirty="0">
              <a:solidFill>
                <a:srgbClr val="33475B"/>
              </a:solidFill>
              <a:latin typeface="AvenirNext"/>
            </a:endParaRPr>
          </a:p>
        </p:txBody>
      </p:sp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8F521DC-A423-48A2-997F-6116A3030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169890" y="3429000"/>
            <a:ext cx="5690423" cy="300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11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108_win32_fixed.potx" id="{9A9BE078-57A7-48B2-9D33-8EFC365D262A}" vid="{66905093-CF97-471D-A25F-2AFDA552169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Welcome to PowerPoint</Template>
  <TotalTime>1270</TotalTime>
  <Words>510</Words>
  <Application>Microsoft Office PowerPoint</Application>
  <PresentationFormat>Widescreen</PresentationFormat>
  <Paragraphs>48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AvenirNext</vt:lpstr>
      <vt:lpstr>Calibri</vt:lpstr>
      <vt:lpstr>Segoe UI</vt:lpstr>
      <vt:lpstr>Segoe UI Light</vt:lpstr>
      <vt:lpstr>WelcomeDoc</vt:lpstr>
      <vt:lpstr>Using technology to improve IAG and Next Steps</vt:lpstr>
      <vt:lpstr>Introduction to HubSpot</vt:lpstr>
      <vt:lpstr>The Benefits</vt:lpstr>
      <vt:lpstr>HubSpot – Implementation Considerations</vt:lpstr>
      <vt:lpstr>HubSpot – pros and cons</vt:lpstr>
      <vt:lpstr>HubSpot – Initial Case-Study for a Theoretical Implementation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technology to improve IAG and Next Steps</dc:title>
  <dc:creator>mo hussain</dc:creator>
  <cp:keywords/>
  <cp:lastModifiedBy>Charlie McKenna</cp:lastModifiedBy>
  <cp:revision>19</cp:revision>
  <dcterms:created xsi:type="dcterms:W3CDTF">2022-03-11T09:53:18Z</dcterms:created>
  <dcterms:modified xsi:type="dcterms:W3CDTF">2022-05-23T16:43:42Z</dcterms:modified>
  <cp:version/>
</cp:coreProperties>
</file>