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Adriaanse" userId="844b79d5b58fdcd4" providerId="LiveId" clId="{CD17C768-96FB-4C42-ABF9-4432206E0563}"/>
    <pc:docChg chg="delSld modSld">
      <pc:chgData name="Karen Adriaanse" userId="844b79d5b58fdcd4" providerId="LiveId" clId="{CD17C768-96FB-4C42-ABF9-4432206E0563}" dt="2020-09-25T11:06:50.434" v="5" actId="47"/>
      <pc:docMkLst>
        <pc:docMk/>
      </pc:docMkLst>
      <pc:sldChg chg="modSp mod">
        <pc:chgData name="Karen Adriaanse" userId="844b79d5b58fdcd4" providerId="LiveId" clId="{CD17C768-96FB-4C42-ABF9-4432206E0563}" dt="2020-09-25T11:02:42.471" v="1" actId="20577"/>
        <pc:sldMkLst>
          <pc:docMk/>
          <pc:sldMk cId="2967182338" sldId="261"/>
        </pc:sldMkLst>
        <pc:spChg chg="mod">
          <ac:chgData name="Karen Adriaanse" userId="844b79d5b58fdcd4" providerId="LiveId" clId="{CD17C768-96FB-4C42-ABF9-4432206E0563}" dt="2020-09-25T11:02:42.471" v="1" actId="20577"/>
          <ac:spMkLst>
            <pc:docMk/>
            <pc:sldMk cId="2967182338" sldId="261"/>
            <ac:spMk id="4" creationId="{4A8623EC-21D0-427C-92FB-E41B70059F94}"/>
          </ac:spMkLst>
        </pc:spChg>
      </pc:sldChg>
      <pc:sldChg chg="del">
        <pc:chgData name="Karen Adriaanse" userId="844b79d5b58fdcd4" providerId="LiveId" clId="{CD17C768-96FB-4C42-ABF9-4432206E0563}" dt="2020-09-25T11:06:47.632" v="2" actId="47"/>
        <pc:sldMkLst>
          <pc:docMk/>
          <pc:sldMk cId="1120212764" sldId="263"/>
        </pc:sldMkLst>
      </pc:sldChg>
      <pc:sldChg chg="del">
        <pc:chgData name="Karen Adriaanse" userId="844b79d5b58fdcd4" providerId="LiveId" clId="{CD17C768-96FB-4C42-ABF9-4432206E0563}" dt="2020-09-25T11:06:48.653" v="3" actId="47"/>
        <pc:sldMkLst>
          <pc:docMk/>
          <pc:sldMk cId="1070676162" sldId="264"/>
        </pc:sldMkLst>
      </pc:sldChg>
      <pc:sldChg chg="del">
        <pc:chgData name="Karen Adriaanse" userId="844b79d5b58fdcd4" providerId="LiveId" clId="{CD17C768-96FB-4C42-ABF9-4432206E0563}" dt="2020-09-25T11:06:49.520" v="4" actId="47"/>
        <pc:sldMkLst>
          <pc:docMk/>
          <pc:sldMk cId="2023190298" sldId="265"/>
        </pc:sldMkLst>
      </pc:sldChg>
      <pc:sldChg chg="del">
        <pc:chgData name="Karen Adriaanse" userId="844b79d5b58fdcd4" providerId="LiveId" clId="{CD17C768-96FB-4C42-ABF9-4432206E0563}" dt="2020-09-25T11:06:50.434" v="5" actId="47"/>
        <pc:sldMkLst>
          <pc:docMk/>
          <pc:sldMk cId="290534260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49A4-C415-4E42-9652-8AC30CBAF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11EC3-80C2-46AA-BFDB-F8E86741D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9F01-B53B-40AD-8FA6-B80793D3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01EDE-FC6F-4B35-8834-716EE579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1217C-8899-4ADE-AA4C-5F022819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5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F429-DEED-4710-BE2A-0704BD18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D6B25-9D42-4FBF-B19B-0BA5886D0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91496-6734-480B-A551-41C12B87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76101-8CB9-498A-8A25-1D6BD091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A2C0A-A561-407E-97EE-F3A30D6D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DA3DC-AC15-4F18-A02B-229501E2B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A60E9-6D38-4492-BD2E-FCBDBCE69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E5F0B-C079-47D8-A2E4-28317E81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D1E9F-6F91-4028-A3AA-B5A5487A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ABBE9-B1C1-43B6-B901-5B87EF24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2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4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02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9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7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5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2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3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63E1-CE60-4446-8E78-F99059F8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1DE4-44BC-47FF-9D75-49FEF135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58A85-DF96-4D3E-AAEC-B96E3A1B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D146F-C3AA-40E8-AFAB-F0BE5B43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59A5-A37C-49B0-ACEF-169C6C33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621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09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09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6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6787-1020-45BA-AC9C-B1466AB3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F36C-23B3-49CB-AD42-E1A1E891D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E9EF-5596-43D3-9AE7-C9644691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17239-CC6F-47CD-905B-ED84FF77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6651A-2ED3-4CE6-B54A-30FA472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7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5ECD-A9E8-4C09-A3EE-A5B133C0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95DC-BFF9-4C76-A353-C105862DF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D3F55-42FC-415F-8AD1-1CA4C3666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203F9-C9C4-47BC-AF11-BE66D0E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C5FBA-B883-4B71-BB19-D49BFE8B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AC6A3-8639-4A2A-B29E-5F1B10F0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5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4958-BF4D-479D-A84F-FAEC0BA4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7278-67E9-4682-96BE-892F07CA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2E71F-11A3-467D-98B5-D99E3DF8D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EBEF3-B5B8-4BC6-8980-DF4B86336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6CA4F-A798-40E6-96E6-B2E1A52B9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24E40-B6AE-4BEE-AD18-18A69256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F0822-2CD2-427C-96F7-82A48E81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43F2C-81EF-4A14-A5C6-A02C2B0D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3638-1B94-4A65-833E-29C30254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B270F-1EC1-48EC-9F7F-2D7B3544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67F14-EB38-4089-BA31-6FC719E5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471F1-9607-450D-928B-9C0AD942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860A1-6EAA-4D28-B48E-EC960E3D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FDD75-2836-44CF-B01C-774CCBF6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1D695-14EB-44B8-B073-C8B7C4C2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5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3935-D8BB-4A31-BC51-D6C92879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C6A5-ADFC-4ADB-84AE-A1F86CE2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B8FB8-AFEE-4639-982E-94D6E74D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0ABEF-5FB5-4FB3-8D81-6DA8ADA3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522AC-56A6-48A4-8574-25036BA0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854B4-7DD5-446C-B8D1-4EC95BB2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8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091-0E4C-4A31-AA83-DEE7DBE7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B2B2B-78D9-4572-9E1D-6D5CC77A0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D8AAA-6D45-4F0B-BC33-23B4396A4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0A73C-EE92-4228-9F2D-DA420279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F0507-F9E0-4C96-9238-C6C2865E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29A9C-59A7-4474-A96D-57F6EFFA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1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882C4-2555-40EA-B78C-A119F3CF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1B069-274B-4BEE-BA2D-65631A0F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5D7EA-54C7-4253-9687-6DC215FAB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F24D-22FF-4705-8A88-D056FF10DBE9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BE9F-3935-49AB-B2C1-8D2E1CEB4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F399-42DD-40E3-BEF5-3807A4CC8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4BF9-8CDA-45D2-842F-BB173B82E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657F-566F-4800-85CA-ADED9D9FAB6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EAA1-1724-4B44-AF73-D5946DE46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1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5F1E4-BCD0-4BC5-A04E-FF9D938C6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1" y="1823120"/>
            <a:ext cx="5051990" cy="2047132"/>
          </a:xfrm>
        </p:spPr>
        <p:txBody>
          <a:bodyPr anchor="t">
            <a:normAutofit fontScale="90000"/>
          </a:bodyPr>
          <a:lstStyle/>
          <a:p>
            <a:r>
              <a:rPr lang="en-GB" sz="4400" b="1" dirty="0">
                <a:solidFill>
                  <a:srgbClr val="000000"/>
                </a:solidFill>
                <a:latin typeface="+mn-lt"/>
              </a:rPr>
              <a:t>Our digital strategy to keep local people learning and working</a:t>
            </a:r>
            <a:br>
              <a:rPr lang="en-GB" sz="4400" b="1" dirty="0">
                <a:solidFill>
                  <a:srgbClr val="000000"/>
                </a:solidFill>
                <a:latin typeface="+mn-lt"/>
              </a:rPr>
            </a:br>
            <a:r>
              <a:rPr lang="en-GB" sz="4400" b="1" dirty="0">
                <a:solidFill>
                  <a:srgbClr val="000000"/>
                </a:solidFill>
                <a:latin typeface="+mn-lt"/>
              </a:rPr>
              <a:t>2020 -2023</a:t>
            </a:r>
            <a:br>
              <a:rPr lang="en-GB" sz="4400" dirty="0">
                <a:solidFill>
                  <a:srgbClr val="000000"/>
                </a:solidFill>
              </a:rPr>
            </a:br>
            <a:br>
              <a:rPr lang="en-GB" sz="4400" dirty="0">
                <a:solidFill>
                  <a:srgbClr val="000000"/>
                </a:solidFill>
              </a:rPr>
            </a:br>
            <a:r>
              <a:rPr lang="en-GB" sz="4400" dirty="0">
                <a:solidFill>
                  <a:schemeClr val="accent1"/>
                </a:solidFill>
              </a:rPr>
              <a:t>#thehomeoflearning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2F836DD0-8866-4802-B1D8-B8717003A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523361"/>
            <a:ext cx="3912553" cy="289528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298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1B2A5D-69E3-4A93-8359-66E5D8B3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949" y="213398"/>
            <a:ext cx="497797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+mn-lt"/>
              </a:rPr>
              <a:t>Our Vision:</a:t>
            </a:r>
            <a:br>
              <a:rPr lang="en-GB" sz="3200" b="1" dirty="0"/>
            </a:br>
            <a:r>
              <a:rPr lang="en-GB" sz="2200" b="1" i="1" dirty="0">
                <a:latin typeface="+mn-lt"/>
              </a:rPr>
              <a:t>Using technology to bring people together in learning and work</a:t>
            </a:r>
            <a:endParaRPr lang="en-GB" sz="2200" i="1" dirty="0">
              <a:latin typeface="+mn-lt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B5F1349F-0A19-4C62-A8EF-798328830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39" y="213398"/>
            <a:ext cx="1838803" cy="1360715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623EC-21D0-427C-92FB-E41B70059F94}"/>
              </a:ext>
            </a:extLst>
          </p:cNvPr>
          <p:cNvSpPr txBox="1"/>
          <p:nvPr/>
        </p:nvSpPr>
        <p:spPr>
          <a:xfrm>
            <a:off x="5580655" y="1574113"/>
            <a:ext cx="6483095" cy="485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schemeClr val="accent1"/>
                </a:solidFill>
                <a:ea typeface="+mj-ea"/>
                <a:cs typeface="+mj-cs"/>
              </a:rPr>
              <a:t>Mission: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GB" sz="4900" dirty="0">
                <a:solidFill>
                  <a:prstClr val="black"/>
                </a:solidFill>
                <a:latin typeface="Calibri" panose="020F0502020204030204"/>
              </a:rPr>
              <a:t>use </a:t>
            </a: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to accelerate our progress in learning and our effectiveness at work</a:t>
            </a:r>
            <a:endParaRPr lang="en-GB" sz="49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achieve this through: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Ensuring all employees and learners have access to the technology they need to achieve their aspirations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Providing access to immersive technology that emulates the physical world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900" dirty="0">
                <a:solidFill>
                  <a:prstClr val="black"/>
                </a:solidFill>
                <a:latin typeface="Calibri" panose="020F0502020204030204"/>
              </a:rPr>
              <a:t>Developing innovative digital solutions that improve the way we communicate, work and learn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Providing </a:t>
            </a:r>
            <a:r>
              <a:rPr lang="en-GB" sz="4900" dirty="0">
                <a:solidFill>
                  <a:prstClr val="black"/>
                </a:solidFill>
                <a:latin typeface="Calibri" panose="020F0502020204030204"/>
              </a:rPr>
              <a:t>digital skills training that will support young people and adults in their learning and 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900" dirty="0">
                <a:solidFill>
                  <a:prstClr val="black"/>
                </a:solidFill>
                <a:latin typeface="Calibri" panose="020F0502020204030204"/>
              </a:rPr>
              <a:t>Using technology as a tool to support transformational learning, work and social connectivity</a:t>
            </a:r>
            <a:endParaRPr kumimoji="0" lang="en-GB" sz="4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D48F883-7374-4E7E-8199-0D1952C4C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4" y="3923768"/>
            <a:ext cx="3592867" cy="2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3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FD91B-7A00-4EFF-A12C-62FF6F4C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98" y="430816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Our Values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E2FD9-D082-4791-BDBB-D97F1F2F3D3F}"/>
              </a:ext>
            </a:extLst>
          </p:cNvPr>
          <p:cNvSpPr/>
          <p:nvPr/>
        </p:nvSpPr>
        <p:spPr>
          <a:xfrm>
            <a:off x="676898" y="1510814"/>
            <a:ext cx="6393753" cy="4731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/>
            <a:r>
              <a:rPr lang="en-GB" sz="2800" b="1" dirty="0">
                <a:solidFill>
                  <a:schemeClr val="accent1"/>
                </a:solidFill>
              </a:rPr>
              <a:t>Inclusive</a:t>
            </a:r>
            <a:r>
              <a:rPr lang="en-GB" sz="2800" b="1" dirty="0"/>
              <a:t> </a:t>
            </a:r>
            <a:r>
              <a:rPr lang="en-GB" sz="2800" dirty="0"/>
              <a:t>–  we aim to reduce barriers to participation through accessible technology</a:t>
            </a:r>
          </a:p>
          <a:p>
            <a:pPr lvl="0"/>
            <a:r>
              <a:rPr lang="en-GB" sz="2800" b="1" dirty="0">
                <a:solidFill>
                  <a:schemeClr val="accent1"/>
                </a:solidFill>
              </a:rPr>
              <a:t>Collaborative</a:t>
            </a:r>
            <a:r>
              <a:rPr lang="en-GB" sz="2800" dirty="0"/>
              <a:t> – we work with others to develop and implement technology fit for the future</a:t>
            </a:r>
          </a:p>
          <a:p>
            <a:pPr lvl="0"/>
            <a:r>
              <a:rPr lang="en-GB" sz="2800" b="1" dirty="0">
                <a:solidFill>
                  <a:schemeClr val="accent1"/>
                </a:solidFill>
              </a:rPr>
              <a:t>Honest</a:t>
            </a:r>
            <a:r>
              <a:rPr lang="en-GB" sz="2800" dirty="0"/>
              <a:t> – we are honest, fair and accountable for our actions in the use of technology</a:t>
            </a:r>
          </a:p>
          <a:p>
            <a:pPr lvl="0"/>
            <a:r>
              <a:rPr lang="en-GB" sz="2800" b="1" dirty="0">
                <a:solidFill>
                  <a:schemeClr val="accent1"/>
                </a:solidFill>
              </a:rPr>
              <a:t>Proud</a:t>
            </a:r>
            <a:r>
              <a:rPr lang="en-GB" sz="2800" dirty="0"/>
              <a:t> – we are proud of our innovative approach to implementing innovative technology</a:t>
            </a:r>
          </a:p>
          <a:p>
            <a:pPr lvl="0"/>
            <a:r>
              <a:rPr lang="en-GB" sz="2800" b="1" dirty="0">
                <a:solidFill>
                  <a:schemeClr val="accent1"/>
                </a:solidFill>
              </a:rPr>
              <a:t>Agile</a:t>
            </a:r>
            <a:r>
              <a:rPr lang="en-GB" sz="2800" dirty="0"/>
              <a:t> – we are flexible and responsive to the digital skills required by our learners, the community, partners and our staff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55BA5473-28C5-42A8-9EB3-2952D6FEA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05" y="1666137"/>
            <a:ext cx="3661831" cy="27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6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28CAB-52DE-4CBD-B2C3-FA5BFDC0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</a:rPr>
              <a:t>Our Ambition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364C-447C-46E7-9335-CAD5B6DD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09" y="2084222"/>
            <a:ext cx="6277905" cy="3375828"/>
          </a:xfrm>
        </p:spPr>
        <p:txBody>
          <a:bodyPr anchor="ctr">
            <a:no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To keep staff and learners connected through the use of technology</a:t>
            </a:r>
          </a:p>
          <a:p>
            <a:r>
              <a:rPr lang="en-GB" dirty="0">
                <a:solidFill>
                  <a:srgbClr val="000000"/>
                </a:solidFill>
              </a:rPr>
              <a:t>To use technology as a transformational tool in learning and work</a:t>
            </a:r>
          </a:p>
          <a:p>
            <a:r>
              <a:rPr lang="en-GB" dirty="0">
                <a:solidFill>
                  <a:srgbClr val="000000"/>
                </a:solidFill>
              </a:rPr>
              <a:t>To be innovators in the use of new technology that enables young people and adults to accelerate their progress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A1794616-28A1-4487-B2F8-403DE800E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1" y="2084222"/>
            <a:ext cx="3661831" cy="27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1B2A5D-69E3-4A93-8359-66E5D8B3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949" y="213399"/>
            <a:ext cx="4977976" cy="8171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GB" sz="3200" b="1" dirty="0">
                <a:solidFill>
                  <a:schemeClr val="accent1"/>
                </a:solidFill>
                <a:latin typeface="+mn-lt"/>
              </a:rPr>
            </a:br>
            <a:r>
              <a:rPr lang="en-GB" sz="5300" b="1" dirty="0">
                <a:solidFill>
                  <a:schemeClr val="accent1"/>
                </a:solidFill>
                <a:latin typeface="+mn-lt"/>
              </a:rPr>
              <a:t>Our current reality</a:t>
            </a:r>
            <a:br>
              <a:rPr lang="en-GB" sz="3200" b="1" dirty="0"/>
            </a:br>
            <a:endParaRPr lang="en-GB" sz="2200" i="1" dirty="0">
              <a:latin typeface="+mn-lt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B5F1349F-0A19-4C62-A8EF-798328830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39" y="213398"/>
            <a:ext cx="1838803" cy="1360715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623EC-21D0-427C-92FB-E41B70059F94}"/>
              </a:ext>
            </a:extLst>
          </p:cNvPr>
          <p:cNvSpPr txBox="1"/>
          <p:nvPr/>
        </p:nvSpPr>
        <p:spPr>
          <a:xfrm>
            <a:off x="5495463" y="1030515"/>
            <a:ext cx="6483095" cy="509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 2000 learners learning and 178 staff wo</a:t>
            </a:r>
            <a:r>
              <a:rPr lang="en-GB" sz="5500" dirty="0" err="1">
                <a:solidFill>
                  <a:prstClr val="black"/>
                </a:solidFill>
                <a:latin typeface="Calibri" panose="020F0502020204030204"/>
              </a:rPr>
              <a:t>rking</a:t>
            </a:r>
            <a:r>
              <a:rPr lang="en-GB" sz="5500" dirty="0">
                <a:solidFill>
                  <a:prstClr val="black"/>
                </a:solidFill>
                <a:latin typeface="Calibri" panose="020F0502020204030204"/>
              </a:rPr>
              <a:t> remotely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Preparing for a partial return with blended learning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Reviewing our 4 digital platforms used to communicate, learn and 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virtual reality and investing in new technology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500" dirty="0">
                <a:solidFill>
                  <a:prstClr val="black"/>
                </a:solidFill>
                <a:latin typeface="Calibri" panose="020F0502020204030204"/>
              </a:rPr>
              <a:t>Submitting bids to support our local communities in the use of technology as tool to reduce unemployment and upskill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Connecting people and operating a duty of care to ensure our learners and staff remain safe in the use of technology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500" dirty="0">
                <a:solidFill>
                  <a:prstClr val="black"/>
                </a:solidFill>
                <a:latin typeface="Calibri" panose="020F0502020204030204"/>
              </a:rPr>
              <a:t>Recruiting to courses for September in the new world of learning and 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Implementing live stream cameras so learners can tune into learning from home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500" dirty="0">
                <a:solidFill>
                  <a:prstClr val="black"/>
                </a:solidFill>
                <a:latin typeface="Calibri" panose="020F0502020204030204"/>
              </a:rPr>
              <a:t>Implementing AV1 robots to connect learners to classes and their peers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500" dirty="0">
                <a:solidFill>
                  <a:prstClr val="black"/>
                </a:solidFill>
                <a:latin typeface="Calibri" panose="020F0502020204030204"/>
              </a:rPr>
              <a:t>Overcoming technology fatigue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Upskilling and retraining staff and learners in the use of digital technology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500" dirty="0">
                <a:solidFill>
                  <a:prstClr val="black"/>
                </a:solidFill>
                <a:latin typeface="Calibri" panose="020F0502020204030204"/>
              </a:rPr>
              <a:t>Moving towards blended learning for all courses for the future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towards remote learning as the new normal going forward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5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8F883-7374-4E7E-8199-0D1952C4C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030" y="3923768"/>
            <a:ext cx="3586335" cy="2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1B2A5D-69E3-4A93-8359-66E5D8B3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870" y="213399"/>
            <a:ext cx="6475189" cy="8171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GB" sz="3200" b="1" dirty="0">
                <a:solidFill>
                  <a:schemeClr val="accent1"/>
                </a:solidFill>
                <a:latin typeface="+mn-lt"/>
              </a:rPr>
            </a:br>
            <a:r>
              <a:rPr lang="en-GB" sz="5300" b="1" dirty="0">
                <a:solidFill>
                  <a:schemeClr val="accent1"/>
                </a:solidFill>
                <a:latin typeface="+mn-lt"/>
              </a:rPr>
              <a:t>Outcomes we aspire to achieve:</a:t>
            </a:r>
            <a:br>
              <a:rPr lang="en-GB" sz="3200" b="1" dirty="0"/>
            </a:br>
            <a:endParaRPr lang="en-GB" sz="2200" i="1" dirty="0">
              <a:latin typeface="+mn-lt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B5F1349F-0A19-4C62-A8EF-798328830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39" y="213398"/>
            <a:ext cx="1838803" cy="1360715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623EC-21D0-427C-92FB-E41B70059F94}"/>
              </a:ext>
            </a:extLst>
          </p:cNvPr>
          <p:cNvSpPr txBox="1"/>
          <p:nvPr/>
        </p:nvSpPr>
        <p:spPr>
          <a:xfrm>
            <a:off x="5552258" y="1246439"/>
            <a:ext cx="6483095" cy="509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Our workforce will be confident ambassadors in the use of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Our technology will be used to enhance learning and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Our communication with learners, partners and staff will improve through the use of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100% of learning will be delivered through a blended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All employees will have access to the technology they need to work effectively from college or remotely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All of our learners will have access to technology that supports their learning and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Our systems and IT infrastructure will be flexible and adapt to our changing technological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200" dirty="0"/>
              <a:t>Our curriculum will be planned to local need with technology at the forefront of our delivery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8F883-7374-4E7E-8199-0D1952C4C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030" y="3923768"/>
            <a:ext cx="3586335" cy="2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523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Our digital strategy to keep local people learning and working 2020 -2023  #thehomeoflearning</vt:lpstr>
      <vt:lpstr>Our Vision: Using technology to bring people together in learning and work</vt:lpstr>
      <vt:lpstr>Our Values</vt:lpstr>
      <vt:lpstr>Our Ambition</vt:lpstr>
      <vt:lpstr> Our current reality </vt:lpstr>
      <vt:lpstr> Outcomes we aspire to achieve: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strategy to keep  local people learning and working  #thehomeoflearning</dc:title>
  <dc:creator>Ros Parker</dc:creator>
  <cp:lastModifiedBy>Karen Adriaanse</cp:lastModifiedBy>
  <cp:revision>25</cp:revision>
  <dcterms:created xsi:type="dcterms:W3CDTF">2020-06-25T16:16:02Z</dcterms:created>
  <dcterms:modified xsi:type="dcterms:W3CDTF">2020-09-25T11:07:14Z</dcterms:modified>
</cp:coreProperties>
</file>